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70"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4610100" cy="3460750"/>
  <p:notesSz cx="4610100" cy="3460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12" autoAdjust="0"/>
  </p:normalViewPr>
  <p:slideViewPr>
    <p:cSldViewPr>
      <p:cViewPr>
        <p:scale>
          <a:sx n="147" d="100"/>
          <a:sy n="147" d="100"/>
        </p:scale>
        <p:origin x="1699"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Lyon" userId="b8ab64f3-07c3-49c4-8606-f455297602bf" providerId="ADAL" clId="{B39BA0AF-274E-4FB2-83E0-C2E2385F2CA6}"/>
    <pc:docChg chg="undo redo custSel modSld">
      <pc:chgData name="Daniel Lyon" userId="b8ab64f3-07c3-49c4-8606-f455297602bf" providerId="ADAL" clId="{B39BA0AF-274E-4FB2-83E0-C2E2385F2CA6}" dt="2024-09-12T03:26:23.324" v="17" actId="1036"/>
      <pc:docMkLst>
        <pc:docMk/>
      </pc:docMkLst>
      <pc:sldChg chg="modSp mod">
        <pc:chgData name="Daniel Lyon" userId="b8ab64f3-07c3-49c4-8606-f455297602bf" providerId="ADAL" clId="{B39BA0AF-274E-4FB2-83E0-C2E2385F2CA6}" dt="2024-09-12T03:26:23.324" v="17" actId="1036"/>
        <pc:sldMkLst>
          <pc:docMk/>
          <pc:sldMk cId="0" sldId="257"/>
        </pc:sldMkLst>
        <pc:picChg chg="mod">
          <ac:chgData name="Daniel Lyon" userId="b8ab64f3-07c3-49c4-8606-f455297602bf" providerId="ADAL" clId="{B39BA0AF-274E-4FB2-83E0-C2E2385F2CA6}" dt="2024-09-12T03:26:23.324" v="17" actId="1036"/>
          <ac:picMkLst>
            <pc:docMk/>
            <pc:sldMk cId="0" sldId="257"/>
            <ac:picMk id="12" creationId="{D4F05C7B-AE53-ECB1-1A9A-8B320A1DC618}"/>
          </ac:picMkLst>
        </pc:picChg>
      </pc:sldChg>
      <pc:sldChg chg="modSp mod">
        <pc:chgData name="Daniel Lyon" userId="b8ab64f3-07c3-49c4-8606-f455297602bf" providerId="ADAL" clId="{B39BA0AF-274E-4FB2-83E0-C2E2385F2CA6}" dt="2024-09-12T03:26:11.399" v="15" actId="20577"/>
        <pc:sldMkLst>
          <pc:docMk/>
          <pc:sldMk cId="0" sldId="268"/>
        </pc:sldMkLst>
        <pc:spChg chg="mod">
          <ac:chgData name="Daniel Lyon" userId="b8ab64f3-07c3-49c4-8606-f455297602bf" providerId="ADAL" clId="{B39BA0AF-274E-4FB2-83E0-C2E2385F2CA6}" dt="2024-09-12T03:26:11.399" v="15" actId="20577"/>
          <ac:spMkLst>
            <pc:docMk/>
            <pc:sldMk cId="0" sldId="268"/>
            <ac:spMk id="36" creationId="{00000000-0000-0000-0000-000000000000}"/>
          </ac:spMkLst>
        </pc:spChg>
        <pc:grpChg chg="mod">
          <ac:chgData name="Daniel Lyon" userId="b8ab64f3-07c3-49c4-8606-f455297602bf" providerId="ADAL" clId="{B39BA0AF-274E-4FB2-83E0-C2E2385F2CA6}" dt="2024-09-12T03:26:10.851" v="14" actId="14100"/>
          <ac:grpSpMkLst>
            <pc:docMk/>
            <pc:sldMk cId="0" sldId="268"/>
            <ac:grpSpMk id="25" creationId="{00000000-0000-0000-0000-000000000000}"/>
          </ac:grpSpMkLst>
        </pc:grpChg>
      </pc:sldChg>
    </pc:docChg>
  </pc:docChgLst>
  <pc:docChgLst>
    <pc:chgData name="Daniel Lyon" userId="b8ab64f3-07c3-49c4-8606-f455297602bf" providerId="ADAL" clId="{334FE74A-B151-47BD-A442-2826A44713BA}"/>
    <pc:docChg chg="undo custSel modSld">
      <pc:chgData name="Daniel Lyon" userId="b8ab64f3-07c3-49c4-8606-f455297602bf" providerId="ADAL" clId="{334FE74A-B151-47BD-A442-2826A44713BA}" dt="2024-09-11T02:54:02.951" v="8" actId="20577"/>
      <pc:docMkLst>
        <pc:docMk/>
      </pc:docMkLst>
      <pc:sldChg chg="modSp mod">
        <pc:chgData name="Daniel Lyon" userId="b8ab64f3-07c3-49c4-8606-f455297602bf" providerId="ADAL" clId="{334FE74A-B151-47BD-A442-2826A44713BA}" dt="2024-09-11T02:54:02.951" v="8" actId="20577"/>
        <pc:sldMkLst>
          <pc:docMk/>
          <pc:sldMk cId="0" sldId="257"/>
        </pc:sldMkLst>
        <pc:spChg chg="mod">
          <ac:chgData name="Daniel Lyon" userId="b8ab64f3-07c3-49c4-8606-f455297602bf" providerId="ADAL" clId="{334FE74A-B151-47BD-A442-2826A44713BA}" dt="2024-09-11T02:54:02.951" v="8" actId="20577"/>
          <ac:spMkLst>
            <pc:docMk/>
            <pc:sldMk cId="0" sldId="257"/>
            <ac:spMk id="13" creationId="{E56E367A-8B41-FC74-B077-7FDBBF0819C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4C59C223-605B-4B9D-BE4A-310EA9775031}" type="datetimeFigureOut">
              <a:rPr lang="en-AU" smtClean="0"/>
              <a:t>12/09/2024</a:t>
            </a:fld>
            <a:endParaRPr lang="en-AU"/>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391722BB-D0F4-4A9C-8206-F6BA8FA0B861}" type="slidenum">
              <a:rPr lang="en-AU" smtClean="0"/>
              <a:t>‹#›</a:t>
            </a:fld>
            <a:endParaRPr lang="en-AU"/>
          </a:p>
        </p:txBody>
      </p:sp>
    </p:spTree>
    <p:extLst>
      <p:ext uri="{BB962C8B-B14F-4D97-AF65-F5344CB8AC3E}">
        <p14:creationId xmlns:p14="http://schemas.microsoft.com/office/powerpoint/2010/main" val="1826191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Hi everyone, my name’s Daniel and I’m a master’s student from Queensland University of Technology. Today I’m giving a presentation on the work I’ve been doing over the past year. I’ve been busying analysing the infrared luminosity function of high-redshift galaxies and AGN.</a:t>
            </a:r>
          </a:p>
        </p:txBody>
      </p:sp>
      <p:sp>
        <p:nvSpPr>
          <p:cNvPr id="4" name="Slide Number Placeholder 3"/>
          <p:cNvSpPr>
            <a:spLocks noGrp="1"/>
          </p:cNvSpPr>
          <p:nvPr>
            <p:ph type="sldNum" sz="quarter" idx="5"/>
          </p:nvPr>
        </p:nvSpPr>
        <p:spPr/>
        <p:txBody>
          <a:bodyPr/>
          <a:lstStyle/>
          <a:p>
            <a:fld id="{391722BB-D0F4-4A9C-8206-F6BA8FA0B861}" type="slidenum">
              <a:rPr lang="en-AU" smtClean="0"/>
              <a:t>1</a:t>
            </a:fld>
            <a:endParaRPr lang="en-AU"/>
          </a:p>
        </p:txBody>
      </p:sp>
    </p:spTree>
    <p:extLst>
      <p:ext uri="{BB962C8B-B14F-4D97-AF65-F5344CB8AC3E}">
        <p14:creationId xmlns:p14="http://schemas.microsoft.com/office/powerpoint/2010/main" val="4041919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to start us off, I’m going to give a little motivation about why luminosity functions are important in the context of galaxy evolution.</a:t>
            </a:r>
          </a:p>
          <a:p>
            <a:endParaRPr lang="en-AU" dirty="0"/>
          </a:p>
          <a:p>
            <a:r>
              <a:rPr lang="en-AU" dirty="0"/>
              <a:t>The simple distribution of galaxies and their luminosities has previously derived powerful constraints on galaxy evolution. One of the direct ways of measuring the distribution of galaxies is with the luminosity function. Luminosity functions (LF) are statistical distributions that describe the spatial density of astronomical objects and are a fundamental tool for quantifying evolution across cosmic time scales. The use of LFs in galaxy evolution studies has uncovered a wealth of information revealing the intricate processes governing star formation, galaxy mergers, and the growth of supermassive black holes. </a:t>
            </a:r>
          </a:p>
        </p:txBody>
      </p:sp>
      <p:sp>
        <p:nvSpPr>
          <p:cNvPr id="4" name="Slide Number Placeholder 3"/>
          <p:cNvSpPr>
            <a:spLocks noGrp="1"/>
          </p:cNvSpPr>
          <p:nvPr>
            <p:ph type="sldNum" sz="quarter" idx="5"/>
          </p:nvPr>
        </p:nvSpPr>
        <p:spPr/>
        <p:txBody>
          <a:bodyPr/>
          <a:lstStyle/>
          <a:p>
            <a:fld id="{391722BB-D0F4-4A9C-8206-F6BA8FA0B861}" type="slidenum">
              <a:rPr lang="en-AU" smtClean="0"/>
              <a:t>2</a:t>
            </a:fld>
            <a:endParaRPr lang="en-AU"/>
          </a:p>
        </p:txBody>
      </p:sp>
    </p:spTree>
    <p:extLst>
      <p:ext uri="{BB962C8B-B14F-4D97-AF65-F5344CB8AC3E}">
        <p14:creationId xmlns:p14="http://schemas.microsoft.com/office/powerpoint/2010/main" val="152177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Many studies of galaxy evolution find a strong correlation between the activity of the central SMBH and the star formation rate. Active Galactic Nuclei (AGN) are actively accreting SMBHs, whereby massive quantities of gas and dust power their growth. SF in galaxies similarly requires an extensive reservoir of cool gas to operate. SFR and AGN activity are therefore inherently linked as the same interstellar material required for SF also powers AGN growth. This connection has fuelled an ongoing debate over whether AGN activity enhances star formation by triggering gas inflows or diminishes it through feedback mechanisms that deplete gas reservoirs. AGN have long been thought to play a crucial role in the evolution of their host galaxy, and there is an abundance of research that supports and challenges this idea. However, exactly how AGN activity impacts galaxy evolution and the complex interplay between the processes regulating SF is poorly understood.</a:t>
            </a:r>
          </a:p>
        </p:txBody>
      </p:sp>
      <p:sp>
        <p:nvSpPr>
          <p:cNvPr id="4" name="Slide Number Placeholder 3"/>
          <p:cNvSpPr>
            <a:spLocks noGrp="1"/>
          </p:cNvSpPr>
          <p:nvPr>
            <p:ph type="sldNum" sz="quarter" idx="5"/>
          </p:nvPr>
        </p:nvSpPr>
        <p:spPr/>
        <p:txBody>
          <a:bodyPr/>
          <a:lstStyle/>
          <a:p>
            <a:fld id="{391722BB-D0F4-4A9C-8206-F6BA8FA0B861}" type="slidenum">
              <a:rPr lang="en-AU" smtClean="0"/>
              <a:t>3</a:t>
            </a:fld>
            <a:endParaRPr lang="en-AU"/>
          </a:p>
        </p:txBody>
      </p:sp>
    </p:spTree>
    <p:extLst>
      <p:ext uri="{BB962C8B-B14F-4D97-AF65-F5344CB8AC3E}">
        <p14:creationId xmlns:p14="http://schemas.microsoft.com/office/powerpoint/2010/main" val="216165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Many studies of galaxy evolution find a strong correlation between the activity of the central SMBH and the star formation rate. Active Galactic Nuclei (AGN) are actively accreting SMBHs, whereby massive quantities of gas and dust power their growth. SF in galaxies similarly requires an extensive reservoir of cool gas to operate. SFR and AGN activity are therefore inherently linked as the same interstellar material required for SF also powers AGN growth. This connection has fuelled an ongoing debate over whether AGN activity enhances star formation by triggering gas inflows or diminishes it through feedback mechanisms that deplete gas reservoirs. AGN have long been thought to play a crucial role in the evolution of their host galaxy, and there is an abundance of research that supports and challenges this idea. However, exactly how AGN activity impacts galaxy evolution and the complex interplay between the processes regulating SF is poorly understood.</a:t>
            </a:r>
          </a:p>
        </p:txBody>
      </p:sp>
      <p:sp>
        <p:nvSpPr>
          <p:cNvPr id="4" name="Slide Number Placeholder 3"/>
          <p:cNvSpPr>
            <a:spLocks noGrp="1"/>
          </p:cNvSpPr>
          <p:nvPr>
            <p:ph type="sldNum" sz="quarter" idx="5"/>
          </p:nvPr>
        </p:nvSpPr>
        <p:spPr/>
        <p:txBody>
          <a:bodyPr/>
          <a:lstStyle/>
          <a:p>
            <a:fld id="{391722BB-D0F4-4A9C-8206-F6BA8FA0B861}" type="slidenum">
              <a:rPr lang="en-AU" smtClean="0"/>
              <a:t>4</a:t>
            </a:fld>
            <a:endParaRPr lang="en-AU"/>
          </a:p>
        </p:txBody>
      </p:sp>
    </p:spTree>
    <p:extLst>
      <p:ext uri="{BB962C8B-B14F-4D97-AF65-F5344CB8AC3E}">
        <p14:creationId xmlns:p14="http://schemas.microsoft.com/office/powerpoint/2010/main" val="3591455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properties of Infrared (IR) light make it the ideal regime for studying SF and AGN LFs as both processes are often dusty and obscured. Dust extinction absorbs the outgoing X-ray, optical, and UV wavelengths and re-emits the radiation in the IR domain. The population of obscured, dusty IR AGN and SFGs play a crucial role in constraining galaxy evolution models. Since SF and AGN activity are so tightly coupled, distinguishing between the two components can be challenging. We use CIGALE to decompose the IR Spectral Energy Distribution (SED) of ZFOURGE galaxies to generate and analyse both the SF and AGN LFs.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 won’t delve deep into exactly how CIGALE was used to separate the AGN and SF components. That work was mostly done by another student who has since graduated and moved on. </a:t>
            </a:r>
          </a:p>
          <a:p>
            <a:endParaRPr lang="en-AU" dirty="0"/>
          </a:p>
        </p:txBody>
      </p:sp>
      <p:sp>
        <p:nvSpPr>
          <p:cNvPr id="4" name="Slide Number Placeholder 3"/>
          <p:cNvSpPr>
            <a:spLocks noGrp="1"/>
          </p:cNvSpPr>
          <p:nvPr>
            <p:ph type="sldNum" sz="quarter" idx="5"/>
          </p:nvPr>
        </p:nvSpPr>
        <p:spPr/>
        <p:txBody>
          <a:bodyPr/>
          <a:lstStyle/>
          <a:p>
            <a:fld id="{391722BB-D0F4-4A9C-8206-F6BA8FA0B861}" type="slidenum">
              <a:rPr lang="en-AU" smtClean="0"/>
              <a:t>5</a:t>
            </a:fld>
            <a:endParaRPr lang="en-AU"/>
          </a:p>
        </p:txBody>
      </p:sp>
    </p:spTree>
    <p:extLst>
      <p:ext uri="{BB962C8B-B14F-4D97-AF65-F5344CB8AC3E}">
        <p14:creationId xmlns:p14="http://schemas.microsoft.com/office/powerpoint/2010/main" val="3672163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use the 1/Vmax method to calculate the number density of galaxies. This method does not make any assumptions or depend on the shape of the LF itself, making this method a very reliable model of the LF.</a:t>
            </a:r>
          </a:p>
        </p:txBody>
      </p:sp>
      <p:sp>
        <p:nvSpPr>
          <p:cNvPr id="4" name="Slide Number Placeholder 3"/>
          <p:cNvSpPr>
            <a:spLocks noGrp="1"/>
          </p:cNvSpPr>
          <p:nvPr>
            <p:ph type="sldNum" sz="quarter" idx="5"/>
          </p:nvPr>
        </p:nvSpPr>
        <p:spPr/>
        <p:txBody>
          <a:bodyPr/>
          <a:lstStyle/>
          <a:p>
            <a:fld id="{391722BB-D0F4-4A9C-8206-F6BA8FA0B861}" type="slidenum">
              <a:rPr lang="en-AU" smtClean="0"/>
              <a:t>6</a:t>
            </a:fld>
            <a:endParaRPr lang="en-AU"/>
          </a:p>
        </p:txBody>
      </p:sp>
    </p:spTree>
    <p:extLst>
      <p:ext uri="{BB962C8B-B14F-4D97-AF65-F5344CB8AC3E}">
        <p14:creationId xmlns:p14="http://schemas.microsoft.com/office/powerpoint/2010/main" val="3720070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can think of number density as simply that. It is the number of galaxies per unit volume. Luminosity functions are split into redshift bins and then again into luminosity bins. This allows us to analyse the evolution of the luminosity function itself throughout cosmic time. Where L is the bolometric infrared luminosity, </a:t>
            </a:r>
            <a:r>
              <a:rPr lang="en-AU" dirty="0" err="1"/>
              <a:t>Dmax</a:t>
            </a:r>
            <a:r>
              <a:rPr lang="en-AU" dirty="0"/>
              <a:t> and </a:t>
            </a:r>
            <a:r>
              <a:rPr lang="en-AU" dirty="0" err="1"/>
              <a:t>Dmin</a:t>
            </a:r>
            <a:r>
              <a:rPr lang="en-AU" dirty="0"/>
              <a:t> are the comoving distances of the redshift bin edges that each galaxy resides, and A is simply the area of the sky probed to normalise the LF with the entire sky. The total area probed across the 3 ZFOURGE fields is just 0.1 square degrees, or one 250</a:t>
            </a:r>
            <a:r>
              <a:rPr lang="en-AU" baseline="30000" dirty="0"/>
              <a:t>th</a:t>
            </a:r>
            <a:r>
              <a:rPr lang="en-AU" dirty="0"/>
              <a:t> of a single percent of the night sky.</a:t>
            </a:r>
          </a:p>
          <a:p>
            <a:endParaRPr lang="en-AU" dirty="0"/>
          </a:p>
          <a:p>
            <a:r>
              <a:rPr lang="en-AU" dirty="0"/>
              <a:t>So we have our formulas, we have our galaxy luminosity decomposed into their components. Lets make luminosity functions!</a:t>
            </a:r>
          </a:p>
        </p:txBody>
      </p:sp>
      <p:sp>
        <p:nvSpPr>
          <p:cNvPr id="4" name="Slide Number Placeholder 3"/>
          <p:cNvSpPr>
            <a:spLocks noGrp="1"/>
          </p:cNvSpPr>
          <p:nvPr>
            <p:ph type="sldNum" sz="quarter" idx="5"/>
          </p:nvPr>
        </p:nvSpPr>
        <p:spPr/>
        <p:txBody>
          <a:bodyPr/>
          <a:lstStyle/>
          <a:p>
            <a:fld id="{391722BB-D0F4-4A9C-8206-F6BA8FA0B861}" type="slidenum">
              <a:rPr lang="en-AU" smtClean="0"/>
              <a:t>7</a:t>
            </a:fld>
            <a:endParaRPr lang="en-AU"/>
          </a:p>
        </p:txBody>
      </p:sp>
    </p:spTree>
    <p:extLst>
      <p:ext uri="{BB962C8B-B14F-4D97-AF65-F5344CB8AC3E}">
        <p14:creationId xmlns:p14="http://schemas.microsoft.com/office/powerpoint/2010/main" val="2733083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91722BB-D0F4-4A9C-8206-F6BA8FA0B861}" type="slidenum">
              <a:rPr lang="en-AU" smtClean="0"/>
              <a:t>8</a:t>
            </a:fld>
            <a:endParaRPr lang="en-AU"/>
          </a:p>
        </p:txBody>
      </p:sp>
    </p:spTree>
    <p:extLst>
      <p:ext uri="{BB962C8B-B14F-4D97-AF65-F5344CB8AC3E}">
        <p14:creationId xmlns:p14="http://schemas.microsoft.com/office/powerpoint/2010/main" val="877296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91722BB-D0F4-4A9C-8206-F6BA8FA0B861}" type="slidenum">
              <a:rPr lang="en-AU" smtClean="0"/>
              <a:t>15</a:t>
            </a:fld>
            <a:endParaRPr lang="en-AU"/>
          </a:p>
        </p:txBody>
      </p:sp>
    </p:spTree>
    <p:extLst>
      <p:ext uri="{BB962C8B-B14F-4D97-AF65-F5344CB8AC3E}">
        <p14:creationId xmlns:p14="http://schemas.microsoft.com/office/powerpoint/2010/main" val="380915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212018" y="2840875"/>
            <a:ext cx="359968" cy="359968"/>
          </a:xfrm>
          <a:prstGeom prst="rect">
            <a:avLst/>
          </a:prstGeom>
        </p:spPr>
      </p:pic>
      <p:sp>
        <p:nvSpPr>
          <p:cNvPr id="17" name="bg object 17"/>
          <p:cNvSpPr/>
          <p:nvPr/>
        </p:nvSpPr>
        <p:spPr>
          <a:xfrm>
            <a:off x="3069083" y="3261575"/>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99B1C6"/>
            </a:solidFill>
          </a:ln>
        </p:spPr>
        <p:txBody>
          <a:bodyPr wrap="square" lIns="0" tIns="0" rIns="0" bIns="0" rtlCol="0"/>
          <a:lstStyle/>
          <a:p>
            <a:endParaRPr/>
          </a:p>
        </p:txBody>
      </p:sp>
      <p:sp>
        <p:nvSpPr>
          <p:cNvPr id="18" name="bg object 18"/>
          <p:cNvSpPr/>
          <p:nvPr/>
        </p:nvSpPr>
        <p:spPr>
          <a:xfrm>
            <a:off x="2989465" y="3257613"/>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CCD8E2"/>
          </a:solidFill>
        </p:spPr>
        <p:txBody>
          <a:bodyPr wrap="square" lIns="0" tIns="0" rIns="0" bIns="0" rtlCol="0"/>
          <a:lstStyle/>
          <a:p>
            <a:endParaRPr/>
          </a:p>
        </p:txBody>
      </p:sp>
      <p:sp>
        <p:nvSpPr>
          <p:cNvPr id="19" name="bg object 19"/>
          <p:cNvSpPr/>
          <p:nvPr/>
        </p:nvSpPr>
        <p:spPr>
          <a:xfrm>
            <a:off x="3167268" y="3257613"/>
            <a:ext cx="25400" cy="38100"/>
          </a:xfrm>
          <a:custGeom>
            <a:avLst/>
            <a:gdLst/>
            <a:ahLst/>
            <a:cxnLst/>
            <a:rect l="l" t="t" r="r" b="b"/>
            <a:pathLst>
              <a:path w="25400" h="38100">
                <a:moveTo>
                  <a:pt x="0" y="0"/>
                </a:moveTo>
                <a:lnTo>
                  <a:pt x="0" y="38100"/>
                </a:lnTo>
                <a:lnTo>
                  <a:pt x="25400" y="19050"/>
                </a:lnTo>
                <a:lnTo>
                  <a:pt x="0" y="0"/>
                </a:lnTo>
                <a:close/>
              </a:path>
            </a:pathLst>
          </a:custGeom>
          <a:solidFill>
            <a:srgbClr val="CCD8E2"/>
          </a:solidFill>
        </p:spPr>
        <p:txBody>
          <a:bodyPr wrap="square" lIns="0" tIns="0" rIns="0" bIns="0" rtlCol="0"/>
          <a:lstStyle/>
          <a:p>
            <a:endParaRPr/>
          </a:p>
        </p:txBody>
      </p:sp>
      <p:sp>
        <p:nvSpPr>
          <p:cNvPr id="20" name="bg object 20"/>
          <p:cNvSpPr/>
          <p:nvPr/>
        </p:nvSpPr>
        <p:spPr>
          <a:xfrm>
            <a:off x="3323614" y="3251262"/>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99B1C6"/>
            </a:solidFill>
          </a:ln>
        </p:spPr>
        <p:txBody>
          <a:bodyPr wrap="square" lIns="0" tIns="0" rIns="0" bIns="0" rtlCol="0"/>
          <a:lstStyle/>
          <a:p>
            <a:endParaRPr/>
          </a:p>
        </p:txBody>
      </p:sp>
      <p:sp>
        <p:nvSpPr>
          <p:cNvPr id="21" name="bg object 21"/>
          <p:cNvSpPr/>
          <p:nvPr/>
        </p:nvSpPr>
        <p:spPr>
          <a:xfrm>
            <a:off x="3260445"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2" name="bg object 22"/>
          <p:cNvSpPr/>
          <p:nvPr/>
        </p:nvSpPr>
        <p:spPr>
          <a:xfrm>
            <a:off x="3620326" y="3263963"/>
            <a:ext cx="38100" cy="0"/>
          </a:xfrm>
          <a:custGeom>
            <a:avLst/>
            <a:gdLst/>
            <a:ahLst/>
            <a:cxnLst/>
            <a:rect l="l" t="t" r="r" b="b"/>
            <a:pathLst>
              <a:path w="38100">
                <a:moveTo>
                  <a:pt x="0" y="0"/>
                </a:moveTo>
                <a:lnTo>
                  <a:pt x="38100" y="0"/>
                </a:lnTo>
              </a:path>
            </a:pathLst>
          </a:custGeom>
          <a:ln w="7591">
            <a:solidFill>
              <a:srgbClr val="99B1C6"/>
            </a:solidFill>
          </a:ln>
        </p:spPr>
        <p:txBody>
          <a:bodyPr wrap="square" lIns="0" tIns="0" rIns="0" bIns="0" rtlCol="0"/>
          <a:lstStyle/>
          <a:p>
            <a:endParaRPr/>
          </a:p>
        </p:txBody>
      </p:sp>
      <p:sp>
        <p:nvSpPr>
          <p:cNvPr id="23" name="bg object 23"/>
          <p:cNvSpPr/>
          <p:nvPr/>
        </p:nvSpPr>
        <p:spPr>
          <a:xfrm>
            <a:off x="3531425"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4" name="bg object 24"/>
          <p:cNvSpPr/>
          <p:nvPr/>
        </p:nvSpPr>
        <p:spPr>
          <a:xfrm>
            <a:off x="3607626" y="3251262"/>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CCD8E2"/>
            </a:solidFill>
          </a:ln>
        </p:spPr>
        <p:txBody>
          <a:bodyPr wrap="square" lIns="0" tIns="0" rIns="0" bIns="0" rtlCol="0"/>
          <a:lstStyle/>
          <a:p>
            <a:endParaRPr/>
          </a:p>
        </p:txBody>
      </p:sp>
      <p:sp>
        <p:nvSpPr>
          <p:cNvPr id="25" name="bg object 25"/>
          <p:cNvSpPr/>
          <p:nvPr/>
        </p:nvSpPr>
        <p:spPr>
          <a:xfrm>
            <a:off x="3878593" y="3251262"/>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99B1C6"/>
            </a:solidFill>
          </a:ln>
        </p:spPr>
        <p:txBody>
          <a:bodyPr wrap="square" lIns="0" tIns="0" rIns="0" bIns="0" rtlCol="0"/>
          <a:lstStyle/>
          <a:p>
            <a:endParaRPr/>
          </a:p>
        </p:txBody>
      </p:sp>
      <p:sp>
        <p:nvSpPr>
          <p:cNvPr id="26" name="bg object 26"/>
          <p:cNvSpPr/>
          <p:nvPr/>
        </p:nvSpPr>
        <p:spPr>
          <a:xfrm>
            <a:off x="3802393"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7" name="bg object 27"/>
          <p:cNvSpPr/>
          <p:nvPr/>
        </p:nvSpPr>
        <p:spPr>
          <a:xfrm>
            <a:off x="3878593" y="3289363"/>
            <a:ext cx="50800" cy="12700"/>
          </a:xfrm>
          <a:custGeom>
            <a:avLst/>
            <a:gdLst/>
            <a:ahLst/>
            <a:cxnLst/>
            <a:rect l="l" t="t" r="r" b="b"/>
            <a:pathLst>
              <a:path w="50800" h="12700">
                <a:moveTo>
                  <a:pt x="0" y="0"/>
                </a:moveTo>
                <a:lnTo>
                  <a:pt x="38100" y="0"/>
                </a:lnTo>
              </a:path>
              <a:path w="50800" h="12700">
                <a:moveTo>
                  <a:pt x="12700" y="12699"/>
                </a:moveTo>
                <a:lnTo>
                  <a:pt x="50800" y="12699"/>
                </a:lnTo>
              </a:path>
            </a:pathLst>
          </a:custGeom>
          <a:ln w="7591">
            <a:solidFill>
              <a:srgbClr val="CCD8E2"/>
            </a:solidFill>
          </a:ln>
        </p:spPr>
        <p:txBody>
          <a:bodyPr wrap="square" lIns="0" tIns="0" rIns="0" bIns="0" rtlCol="0"/>
          <a:lstStyle/>
          <a:p>
            <a:endParaRPr/>
          </a:p>
        </p:txBody>
      </p:sp>
      <p:sp>
        <p:nvSpPr>
          <p:cNvPr id="28" name="bg object 28"/>
          <p:cNvSpPr/>
          <p:nvPr/>
        </p:nvSpPr>
        <p:spPr>
          <a:xfrm>
            <a:off x="4149573" y="3251262"/>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99B1C6"/>
            </a:solidFill>
          </a:ln>
        </p:spPr>
        <p:txBody>
          <a:bodyPr wrap="square" lIns="0" tIns="0" rIns="0" bIns="0" rtlCol="0"/>
          <a:lstStyle/>
          <a:p>
            <a:endParaRPr/>
          </a:p>
        </p:txBody>
      </p:sp>
      <p:sp>
        <p:nvSpPr>
          <p:cNvPr id="29" name="bg object 29"/>
          <p:cNvSpPr/>
          <p:nvPr/>
        </p:nvSpPr>
        <p:spPr>
          <a:xfrm>
            <a:off x="4451033" y="3281743"/>
            <a:ext cx="20320" cy="20320"/>
          </a:xfrm>
          <a:custGeom>
            <a:avLst/>
            <a:gdLst/>
            <a:ahLst/>
            <a:cxnLst/>
            <a:rect l="l" t="t" r="r" b="b"/>
            <a:pathLst>
              <a:path w="20320" h="20320">
                <a:moveTo>
                  <a:pt x="0" y="0"/>
                </a:moveTo>
                <a:lnTo>
                  <a:pt x="20320" y="20320"/>
                </a:lnTo>
              </a:path>
            </a:pathLst>
          </a:custGeom>
          <a:ln w="7591">
            <a:solidFill>
              <a:srgbClr val="99B1C6"/>
            </a:solidFill>
          </a:ln>
        </p:spPr>
        <p:txBody>
          <a:bodyPr wrap="square" lIns="0" tIns="0" rIns="0" bIns="0" rtlCol="0"/>
          <a:lstStyle/>
          <a:p>
            <a:endParaRPr/>
          </a:p>
        </p:txBody>
      </p:sp>
      <p:sp>
        <p:nvSpPr>
          <p:cNvPr id="30" name="bg object 30"/>
          <p:cNvSpPr/>
          <p:nvPr/>
        </p:nvSpPr>
        <p:spPr>
          <a:xfrm>
            <a:off x="4423969" y="3255248"/>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99B1C6"/>
            </a:solidFill>
          </a:ln>
        </p:spPr>
        <p:txBody>
          <a:bodyPr wrap="square" lIns="0" tIns="0" rIns="0" bIns="0" rtlCol="0"/>
          <a:lstStyle/>
          <a:p>
            <a:endParaRPr/>
          </a:p>
        </p:txBody>
      </p:sp>
      <p:sp>
        <p:nvSpPr>
          <p:cNvPr id="31" name="bg object 31"/>
          <p:cNvSpPr/>
          <p:nvPr/>
        </p:nvSpPr>
        <p:spPr>
          <a:xfrm>
            <a:off x="4329112" y="3251262"/>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99B1C6"/>
            </a:solidFill>
          </a:ln>
        </p:spPr>
        <p:txBody>
          <a:bodyPr wrap="square" lIns="0" tIns="0" rIns="0" bIns="0" rtlCol="0"/>
          <a:lstStyle/>
          <a:p>
            <a:endParaRPr/>
          </a:p>
        </p:txBody>
      </p:sp>
      <p:sp>
        <p:nvSpPr>
          <p:cNvPr id="32" name="bg object 32"/>
          <p:cNvSpPr/>
          <p:nvPr/>
        </p:nvSpPr>
        <p:spPr>
          <a:xfrm>
            <a:off x="87743" y="746950"/>
            <a:ext cx="4432935" cy="82550"/>
          </a:xfrm>
          <a:custGeom>
            <a:avLst/>
            <a:gdLst/>
            <a:ahLst/>
            <a:cxnLst/>
            <a:rect l="l" t="t" r="r" b="b"/>
            <a:pathLst>
              <a:path w="4432935" h="82550">
                <a:moveTo>
                  <a:pt x="4381765" y="0"/>
                </a:moveTo>
                <a:lnTo>
                  <a:pt x="50800" y="0"/>
                </a:lnTo>
                <a:lnTo>
                  <a:pt x="31075" y="4008"/>
                </a:lnTo>
                <a:lnTo>
                  <a:pt x="14922" y="14922"/>
                </a:lnTo>
                <a:lnTo>
                  <a:pt x="4008" y="31075"/>
                </a:lnTo>
                <a:lnTo>
                  <a:pt x="0" y="50800"/>
                </a:lnTo>
                <a:lnTo>
                  <a:pt x="0" y="82384"/>
                </a:lnTo>
                <a:lnTo>
                  <a:pt x="4432566" y="82384"/>
                </a:lnTo>
                <a:lnTo>
                  <a:pt x="4432566" y="50800"/>
                </a:lnTo>
                <a:lnTo>
                  <a:pt x="4428558" y="31075"/>
                </a:lnTo>
                <a:lnTo>
                  <a:pt x="4417643" y="14922"/>
                </a:lnTo>
                <a:lnTo>
                  <a:pt x="4401490" y="4008"/>
                </a:lnTo>
                <a:lnTo>
                  <a:pt x="4381765" y="0"/>
                </a:lnTo>
                <a:close/>
              </a:path>
            </a:pathLst>
          </a:custGeom>
          <a:solidFill>
            <a:srgbClr val="003B72"/>
          </a:solidFill>
        </p:spPr>
        <p:txBody>
          <a:bodyPr wrap="square" lIns="0" tIns="0" rIns="0" bIns="0" rtlCol="0"/>
          <a:lstStyle/>
          <a:p>
            <a:endParaRPr/>
          </a:p>
        </p:txBody>
      </p:sp>
      <p:pic>
        <p:nvPicPr>
          <p:cNvPr id="33" name="bg object 33"/>
          <p:cNvPicPr/>
          <p:nvPr/>
        </p:nvPicPr>
        <p:blipFill>
          <a:blip r:embed="rId3" cstate="print"/>
          <a:stretch>
            <a:fillRect/>
          </a:stretch>
        </p:blipFill>
        <p:spPr>
          <a:xfrm>
            <a:off x="138544" y="1355953"/>
            <a:ext cx="101600" cy="101600"/>
          </a:xfrm>
          <a:prstGeom prst="rect">
            <a:avLst/>
          </a:prstGeom>
        </p:spPr>
      </p:pic>
      <p:pic>
        <p:nvPicPr>
          <p:cNvPr id="34" name="bg object 34"/>
          <p:cNvPicPr/>
          <p:nvPr/>
        </p:nvPicPr>
        <p:blipFill>
          <a:blip r:embed="rId4" cstate="print"/>
          <a:stretch>
            <a:fillRect/>
          </a:stretch>
        </p:blipFill>
        <p:spPr>
          <a:xfrm>
            <a:off x="189344" y="1343253"/>
            <a:ext cx="4381715" cy="114300"/>
          </a:xfrm>
          <a:prstGeom prst="rect">
            <a:avLst/>
          </a:prstGeom>
        </p:spPr>
      </p:pic>
      <p:pic>
        <p:nvPicPr>
          <p:cNvPr id="35" name="bg object 35"/>
          <p:cNvPicPr/>
          <p:nvPr/>
        </p:nvPicPr>
        <p:blipFill>
          <a:blip r:embed="rId5" cstate="print"/>
          <a:stretch>
            <a:fillRect/>
          </a:stretch>
        </p:blipFill>
        <p:spPr>
          <a:xfrm>
            <a:off x="4520310" y="797521"/>
            <a:ext cx="50749" cy="558431"/>
          </a:xfrm>
          <a:prstGeom prst="rect">
            <a:avLst/>
          </a:prstGeom>
        </p:spPr>
      </p:pic>
      <p:sp>
        <p:nvSpPr>
          <p:cNvPr id="36" name="bg object 36"/>
          <p:cNvSpPr/>
          <p:nvPr/>
        </p:nvSpPr>
        <p:spPr>
          <a:xfrm>
            <a:off x="87743" y="791374"/>
            <a:ext cx="4432935" cy="615950"/>
          </a:xfrm>
          <a:custGeom>
            <a:avLst/>
            <a:gdLst/>
            <a:ahLst/>
            <a:cxnLst/>
            <a:rect l="l" t="t" r="r" b="b"/>
            <a:pathLst>
              <a:path w="4432935" h="615950">
                <a:moveTo>
                  <a:pt x="4432566" y="0"/>
                </a:moveTo>
                <a:lnTo>
                  <a:pt x="0" y="0"/>
                </a:lnTo>
                <a:lnTo>
                  <a:pt x="0" y="564579"/>
                </a:lnTo>
                <a:lnTo>
                  <a:pt x="4008" y="584304"/>
                </a:lnTo>
                <a:lnTo>
                  <a:pt x="14922" y="600456"/>
                </a:lnTo>
                <a:lnTo>
                  <a:pt x="31075" y="611371"/>
                </a:lnTo>
                <a:lnTo>
                  <a:pt x="50800" y="615379"/>
                </a:lnTo>
                <a:lnTo>
                  <a:pt x="4381765" y="615379"/>
                </a:lnTo>
                <a:lnTo>
                  <a:pt x="4401490" y="611371"/>
                </a:lnTo>
                <a:lnTo>
                  <a:pt x="4417643" y="600456"/>
                </a:lnTo>
                <a:lnTo>
                  <a:pt x="4428558" y="584304"/>
                </a:lnTo>
                <a:lnTo>
                  <a:pt x="4432566" y="564579"/>
                </a:lnTo>
                <a:lnTo>
                  <a:pt x="4432566" y="0"/>
                </a:lnTo>
                <a:close/>
              </a:path>
            </a:pathLst>
          </a:custGeom>
          <a:solidFill>
            <a:srgbClr val="003B72"/>
          </a:solidFill>
        </p:spPr>
        <p:txBody>
          <a:bodyPr wrap="square" lIns="0" tIns="0" rIns="0" bIns="0" rtlCol="0"/>
          <a:lstStyle/>
          <a:p>
            <a:endParaRPr/>
          </a:p>
        </p:txBody>
      </p:sp>
      <p:sp>
        <p:nvSpPr>
          <p:cNvPr id="37" name="bg object 37"/>
          <p:cNvSpPr/>
          <p:nvPr/>
        </p:nvSpPr>
        <p:spPr>
          <a:xfrm>
            <a:off x="4520310" y="835611"/>
            <a:ext cx="0" cy="539750"/>
          </a:xfrm>
          <a:custGeom>
            <a:avLst/>
            <a:gdLst/>
            <a:ahLst/>
            <a:cxnLst/>
            <a:rect l="l" t="t" r="r" b="b"/>
            <a:pathLst>
              <a:path h="539750">
                <a:moveTo>
                  <a:pt x="0" y="539391"/>
                </a:moveTo>
                <a:lnTo>
                  <a:pt x="0" y="0"/>
                </a:lnTo>
              </a:path>
            </a:pathLst>
          </a:custGeom>
          <a:ln w="3175">
            <a:solidFill>
              <a:srgbClr val="7F7F7F"/>
            </a:solidFill>
          </a:ln>
        </p:spPr>
        <p:txBody>
          <a:bodyPr wrap="square" lIns="0" tIns="0" rIns="0" bIns="0" rtlCol="0"/>
          <a:lstStyle/>
          <a:p>
            <a:endParaRPr/>
          </a:p>
        </p:txBody>
      </p:sp>
      <p:sp>
        <p:nvSpPr>
          <p:cNvPr id="38" name="bg object 38"/>
          <p:cNvSpPr/>
          <p:nvPr/>
        </p:nvSpPr>
        <p:spPr>
          <a:xfrm>
            <a:off x="4520310" y="822911"/>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39" name="bg object 39"/>
          <p:cNvSpPr/>
          <p:nvPr/>
        </p:nvSpPr>
        <p:spPr>
          <a:xfrm>
            <a:off x="4520310" y="810211"/>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40" name="bg object 40"/>
          <p:cNvSpPr/>
          <p:nvPr/>
        </p:nvSpPr>
        <p:spPr>
          <a:xfrm>
            <a:off x="4520310" y="797511"/>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sp>
        <p:nvSpPr>
          <p:cNvPr id="2" name="Holder 2"/>
          <p:cNvSpPr>
            <a:spLocks noGrp="1"/>
          </p:cNvSpPr>
          <p:nvPr>
            <p:ph type="ctrTitle"/>
          </p:nvPr>
        </p:nvSpPr>
        <p:spPr>
          <a:xfrm>
            <a:off x="384759" y="794714"/>
            <a:ext cx="3840581" cy="507365"/>
          </a:xfrm>
          <a:prstGeom prst="rect">
            <a:avLst/>
          </a:prstGeom>
        </p:spPr>
        <p:txBody>
          <a:bodyPr wrap="square" lIns="0" tIns="0" rIns="0" bIns="0">
            <a:spAutoFit/>
          </a:bodyPr>
          <a:lstStyle>
            <a:lvl1pPr>
              <a:defRPr sz="1400" b="0" i="0">
                <a:solidFill>
                  <a:schemeClr val="bg1"/>
                </a:solidFill>
                <a:latin typeface="Tahoma"/>
                <a:cs typeface="Tahoma"/>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Tahoma"/>
                <a:cs typeface="Tahoma"/>
              </a:defRPr>
            </a:lvl1pPr>
          </a:lstStyle>
          <a:p>
            <a:pPr marL="12700">
              <a:lnSpc>
                <a:spcPts val="675"/>
              </a:lnSpc>
            </a:pPr>
            <a:r>
              <a:rPr dirty="0"/>
              <a:t>Daniel Lyon</a:t>
            </a:r>
            <a:r>
              <a:rPr spc="195" dirty="0"/>
              <a:t> </a:t>
            </a:r>
            <a:r>
              <a:rPr spc="40" dirty="0"/>
              <a:t>(QUT)</a:t>
            </a:r>
          </a:p>
        </p:txBody>
      </p:sp>
      <p:sp>
        <p:nvSpPr>
          <p:cNvPr id="5" name="Holder 5"/>
          <p:cNvSpPr>
            <a:spLocks noGrp="1"/>
          </p:cNvSpPr>
          <p:nvPr>
            <p:ph type="dt" sz="half" idx="6"/>
          </p:nvPr>
        </p:nvSpPr>
        <p:spPr/>
        <p:txBody>
          <a:bodyPr lIns="0" tIns="0" rIns="0" bIns="0"/>
          <a:lstStyle>
            <a:lvl1pPr>
              <a:defRPr sz="600" b="0" i="0">
                <a:solidFill>
                  <a:schemeClr val="bg1"/>
                </a:solidFill>
                <a:latin typeface="Tahoma"/>
                <a:cs typeface="Tahoma"/>
              </a:defRPr>
            </a:lvl1pPr>
          </a:lstStyle>
          <a:p>
            <a:pPr marL="12700">
              <a:lnSpc>
                <a:spcPts val="675"/>
              </a:lnSpc>
            </a:pPr>
            <a:r>
              <a:rPr spc="35" dirty="0"/>
              <a:t>MSSS</a:t>
            </a:r>
            <a:r>
              <a:rPr spc="-30" dirty="0"/>
              <a:t> </a:t>
            </a:r>
            <a:r>
              <a:rPr spc="-15" dirty="0"/>
              <a:t>2024</a:t>
            </a:r>
          </a:p>
        </p:txBody>
      </p:sp>
      <p:sp>
        <p:nvSpPr>
          <p:cNvPr id="6" name="Holder 6"/>
          <p:cNvSpPr>
            <a:spLocks noGrp="1"/>
          </p:cNvSpPr>
          <p:nvPr>
            <p:ph type="sldNum" sz="quarter" idx="7"/>
          </p:nvPr>
        </p:nvSpPr>
        <p:spPr/>
        <p:txBody>
          <a:bodyPr lIns="0" tIns="0" rIns="0" bIns="0"/>
          <a:lstStyle>
            <a:lvl1pPr>
              <a:defRPr sz="600" b="0" i="0">
                <a:solidFill>
                  <a:schemeClr val="bg1"/>
                </a:solidFill>
                <a:latin typeface="Tahoma"/>
                <a:cs typeface="Tahoma"/>
              </a:defRPr>
            </a:lvl1pPr>
          </a:lstStyle>
          <a:p>
            <a:pPr marL="38100">
              <a:lnSpc>
                <a:spcPts val="675"/>
              </a:lnSpc>
            </a:pPr>
            <a:fld id="{81D60167-4931-47E6-BA6A-407CBD079E47}" type="slidenum">
              <a:rPr spc="-15" dirty="0"/>
              <a:t>‹#›</a:t>
            </a:fld>
            <a:r>
              <a:rPr spc="-85" dirty="0"/>
              <a:t> </a:t>
            </a:r>
            <a:r>
              <a:rPr spc="85" dirty="0"/>
              <a:t>/</a:t>
            </a:r>
            <a:r>
              <a:rPr spc="-85" dirty="0"/>
              <a:t> </a:t>
            </a:r>
            <a:r>
              <a:rPr spc="-15" dirty="0"/>
              <a:t>12</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212018" y="2840875"/>
            <a:ext cx="359968" cy="359968"/>
          </a:xfrm>
          <a:prstGeom prst="rect">
            <a:avLst/>
          </a:prstGeom>
        </p:spPr>
      </p:pic>
      <p:sp>
        <p:nvSpPr>
          <p:cNvPr id="17" name="bg object 17"/>
          <p:cNvSpPr/>
          <p:nvPr/>
        </p:nvSpPr>
        <p:spPr>
          <a:xfrm>
            <a:off x="3069083" y="3261575"/>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99B1C6"/>
            </a:solidFill>
          </a:ln>
        </p:spPr>
        <p:txBody>
          <a:bodyPr wrap="square" lIns="0" tIns="0" rIns="0" bIns="0" rtlCol="0"/>
          <a:lstStyle/>
          <a:p>
            <a:endParaRPr/>
          </a:p>
        </p:txBody>
      </p:sp>
      <p:sp>
        <p:nvSpPr>
          <p:cNvPr id="18" name="bg object 18"/>
          <p:cNvSpPr/>
          <p:nvPr/>
        </p:nvSpPr>
        <p:spPr>
          <a:xfrm>
            <a:off x="2989465" y="3257613"/>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CCD8E2"/>
          </a:solidFill>
        </p:spPr>
        <p:txBody>
          <a:bodyPr wrap="square" lIns="0" tIns="0" rIns="0" bIns="0" rtlCol="0"/>
          <a:lstStyle/>
          <a:p>
            <a:endParaRPr/>
          </a:p>
        </p:txBody>
      </p:sp>
      <p:sp>
        <p:nvSpPr>
          <p:cNvPr id="19" name="bg object 19"/>
          <p:cNvSpPr/>
          <p:nvPr/>
        </p:nvSpPr>
        <p:spPr>
          <a:xfrm>
            <a:off x="3167268" y="3257613"/>
            <a:ext cx="25400" cy="38100"/>
          </a:xfrm>
          <a:custGeom>
            <a:avLst/>
            <a:gdLst/>
            <a:ahLst/>
            <a:cxnLst/>
            <a:rect l="l" t="t" r="r" b="b"/>
            <a:pathLst>
              <a:path w="25400" h="38100">
                <a:moveTo>
                  <a:pt x="0" y="0"/>
                </a:moveTo>
                <a:lnTo>
                  <a:pt x="0" y="38100"/>
                </a:lnTo>
                <a:lnTo>
                  <a:pt x="25400" y="19050"/>
                </a:lnTo>
                <a:lnTo>
                  <a:pt x="0" y="0"/>
                </a:lnTo>
                <a:close/>
              </a:path>
            </a:pathLst>
          </a:custGeom>
          <a:solidFill>
            <a:srgbClr val="CCD8E2"/>
          </a:solidFill>
        </p:spPr>
        <p:txBody>
          <a:bodyPr wrap="square" lIns="0" tIns="0" rIns="0" bIns="0" rtlCol="0"/>
          <a:lstStyle/>
          <a:p>
            <a:endParaRPr/>
          </a:p>
        </p:txBody>
      </p:sp>
      <p:sp>
        <p:nvSpPr>
          <p:cNvPr id="20" name="bg object 20"/>
          <p:cNvSpPr/>
          <p:nvPr/>
        </p:nvSpPr>
        <p:spPr>
          <a:xfrm>
            <a:off x="3323614" y="3251262"/>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99B1C6"/>
            </a:solidFill>
          </a:ln>
        </p:spPr>
        <p:txBody>
          <a:bodyPr wrap="square" lIns="0" tIns="0" rIns="0" bIns="0" rtlCol="0"/>
          <a:lstStyle/>
          <a:p>
            <a:endParaRPr/>
          </a:p>
        </p:txBody>
      </p:sp>
      <p:sp>
        <p:nvSpPr>
          <p:cNvPr id="21" name="bg object 21"/>
          <p:cNvSpPr/>
          <p:nvPr/>
        </p:nvSpPr>
        <p:spPr>
          <a:xfrm>
            <a:off x="3260445"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2" name="bg object 22"/>
          <p:cNvSpPr/>
          <p:nvPr/>
        </p:nvSpPr>
        <p:spPr>
          <a:xfrm>
            <a:off x="3620326" y="3263963"/>
            <a:ext cx="38100" cy="0"/>
          </a:xfrm>
          <a:custGeom>
            <a:avLst/>
            <a:gdLst/>
            <a:ahLst/>
            <a:cxnLst/>
            <a:rect l="l" t="t" r="r" b="b"/>
            <a:pathLst>
              <a:path w="38100">
                <a:moveTo>
                  <a:pt x="0" y="0"/>
                </a:moveTo>
                <a:lnTo>
                  <a:pt x="38100" y="0"/>
                </a:lnTo>
              </a:path>
            </a:pathLst>
          </a:custGeom>
          <a:ln w="7591">
            <a:solidFill>
              <a:srgbClr val="99B1C6"/>
            </a:solidFill>
          </a:ln>
        </p:spPr>
        <p:txBody>
          <a:bodyPr wrap="square" lIns="0" tIns="0" rIns="0" bIns="0" rtlCol="0"/>
          <a:lstStyle/>
          <a:p>
            <a:endParaRPr/>
          </a:p>
        </p:txBody>
      </p:sp>
      <p:sp>
        <p:nvSpPr>
          <p:cNvPr id="23" name="bg object 23"/>
          <p:cNvSpPr/>
          <p:nvPr/>
        </p:nvSpPr>
        <p:spPr>
          <a:xfrm>
            <a:off x="3531425"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4" name="bg object 24"/>
          <p:cNvSpPr/>
          <p:nvPr/>
        </p:nvSpPr>
        <p:spPr>
          <a:xfrm>
            <a:off x="3607626" y="3251262"/>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CCD8E2"/>
            </a:solidFill>
          </a:ln>
        </p:spPr>
        <p:txBody>
          <a:bodyPr wrap="square" lIns="0" tIns="0" rIns="0" bIns="0" rtlCol="0"/>
          <a:lstStyle/>
          <a:p>
            <a:endParaRPr/>
          </a:p>
        </p:txBody>
      </p:sp>
      <p:sp>
        <p:nvSpPr>
          <p:cNvPr id="25" name="bg object 25"/>
          <p:cNvSpPr/>
          <p:nvPr/>
        </p:nvSpPr>
        <p:spPr>
          <a:xfrm>
            <a:off x="3878593" y="3251262"/>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99B1C6"/>
            </a:solidFill>
          </a:ln>
        </p:spPr>
        <p:txBody>
          <a:bodyPr wrap="square" lIns="0" tIns="0" rIns="0" bIns="0" rtlCol="0"/>
          <a:lstStyle/>
          <a:p>
            <a:endParaRPr/>
          </a:p>
        </p:txBody>
      </p:sp>
      <p:sp>
        <p:nvSpPr>
          <p:cNvPr id="26" name="bg object 26"/>
          <p:cNvSpPr/>
          <p:nvPr/>
        </p:nvSpPr>
        <p:spPr>
          <a:xfrm>
            <a:off x="3802393"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7" name="bg object 27"/>
          <p:cNvSpPr/>
          <p:nvPr/>
        </p:nvSpPr>
        <p:spPr>
          <a:xfrm>
            <a:off x="3878593" y="3289363"/>
            <a:ext cx="50800" cy="12700"/>
          </a:xfrm>
          <a:custGeom>
            <a:avLst/>
            <a:gdLst/>
            <a:ahLst/>
            <a:cxnLst/>
            <a:rect l="l" t="t" r="r" b="b"/>
            <a:pathLst>
              <a:path w="50800" h="12700">
                <a:moveTo>
                  <a:pt x="0" y="0"/>
                </a:moveTo>
                <a:lnTo>
                  <a:pt x="38100" y="0"/>
                </a:lnTo>
              </a:path>
              <a:path w="50800" h="12700">
                <a:moveTo>
                  <a:pt x="12700" y="12699"/>
                </a:moveTo>
                <a:lnTo>
                  <a:pt x="50800" y="12699"/>
                </a:lnTo>
              </a:path>
            </a:pathLst>
          </a:custGeom>
          <a:ln w="7591">
            <a:solidFill>
              <a:srgbClr val="CCD8E2"/>
            </a:solidFill>
          </a:ln>
        </p:spPr>
        <p:txBody>
          <a:bodyPr wrap="square" lIns="0" tIns="0" rIns="0" bIns="0" rtlCol="0"/>
          <a:lstStyle/>
          <a:p>
            <a:endParaRPr/>
          </a:p>
        </p:txBody>
      </p:sp>
      <p:sp>
        <p:nvSpPr>
          <p:cNvPr id="28" name="bg object 28"/>
          <p:cNvSpPr/>
          <p:nvPr/>
        </p:nvSpPr>
        <p:spPr>
          <a:xfrm>
            <a:off x="4149573" y="3251262"/>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99B1C6"/>
            </a:solidFill>
          </a:ln>
        </p:spPr>
        <p:txBody>
          <a:bodyPr wrap="square" lIns="0" tIns="0" rIns="0" bIns="0" rtlCol="0"/>
          <a:lstStyle/>
          <a:p>
            <a:endParaRPr/>
          </a:p>
        </p:txBody>
      </p:sp>
      <p:sp>
        <p:nvSpPr>
          <p:cNvPr id="29" name="bg object 29"/>
          <p:cNvSpPr/>
          <p:nvPr/>
        </p:nvSpPr>
        <p:spPr>
          <a:xfrm>
            <a:off x="4451033" y="3281743"/>
            <a:ext cx="20320" cy="20320"/>
          </a:xfrm>
          <a:custGeom>
            <a:avLst/>
            <a:gdLst/>
            <a:ahLst/>
            <a:cxnLst/>
            <a:rect l="l" t="t" r="r" b="b"/>
            <a:pathLst>
              <a:path w="20320" h="20320">
                <a:moveTo>
                  <a:pt x="0" y="0"/>
                </a:moveTo>
                <a:lnTo>
                  <a:pt x="20320" y="20320"/>
                </a:lnTo>
              </a:path>
            </a:pathLst>
          </a:custGeom>
          <a:ln w="7591">
            <a:solidFill>
              <a:srgbClr val="99B1C6"/>
            </a:solidFill>
          </a:ln>
        </p:spPr>
        <p:txBody>
          <a:bodyPr wrap="square" lIns="0" tIns="0" rIns="0" bIns="0" rtlCol="0"/>
          <a:lstStyle/>
          <a:p>
            <a:endParaRPr/>
          </a:p>
        </p:txBody>
      </p:sp>
      <p:sp>
        <p:nvSpPr>
          <p:cNvPr id="30" name="bg object 30"/>
          <p:cNvSpPr/>
          <p:nvPr/>
        </p:nvSpPr>
        <p:spPr>
          <a:xfrm>
            <a:off x="4423969" y="3255248"/>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99B1C6"/>
            </a:solidFill>
          </a:ln>
        </p:spPr>
        <p:txBody>
          <a:bodyPr wrap="square" lIns="0" tIns="0" rIns="0" bIns="0" rtlCol="0"/>
          <a:lstStyle/>
          <a:p>
            <a:endParaRPr/>
          </a:p>
        </p:txBody>
      </p:sp>
      <p:sp>
        <p:nvSpPr>
          <p:cNvPr id="31" name="bg object 31"/>
          <p:cNvSpPr/>
          <p:nvPr/>
        </p:nvSpPr>
        <p:spPr>
          <a:xfrm>
            <a:off x="4329112" y="3251262"/>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99B1C6"/>
            </a:solidFill>
          </a:ln>
        </p:spPr>
        <p:txBody>
          <a:bodyPr wrap="square" lIns="0" tIns="0" rIns="0" bIns="0" rtlCol="0"/>
          <a:lstStyle/>
          <a:p>
            <a:endParaRPr/>
          </a:p>
        </p:txBody>
      </p:sp>
      <p:sp>
        <p:nvSpPr>
          <p:cNvPr id="32" name="bg object 32"/>
          <p:cNvSpPr/>
          <p:nvPr/>
        </p:nvSpPr>
        <p:spPr>
          <a:xfrm>
            <a:off x="0" y="0"/>
            <a:ext cx="4608195" cy="350520"/>
          </a:xfrm>
          <a:custGeom>
            <a:avLst/>
            <a:gdLst/>
            <a:ahLst/>
            <a:cxnLst/>
            <a:rect l="l" t="t" r="r" b="b"/>
            <a:pathLst>
              <a:path w="4608195" h="350520">
                <a:moveTo>
                  <a:pt x="4608004" y="0"/>
                </a:moveTo>
                <a:lnTo>
                  <a:pt x="0" y="0"/>
                </a:lnTo>
                <a:lnTo>
                  <a:pt x="0" y="350126"/>
                </a:lnTo>
                <a:lnTo>
                  <a:pt x="4608004" y="350126"/>
                </a:lnTo>
                <a:lnTo>
                  <a:pt x="4608004" y="0"/>
                </a:lnTo>
                <a:close/>
              </a:path>
            </a:pathLst>
          </a:custGeom>
          <a:solidFill>
            <a:srgbClr val="003B72"/>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Tahoma"/>
                <a:cs typeface="Tahoma"/>
              </a:defRPr>
            </a:lvl1pPr>
          </a:lstStyle>
          <a:p>
            <a:pPr marL="12700">
              <a:lnSpc>
                <a:spcPts val="675"/>
              </a:lnSpc>
            </a:pPr>
            <a:r>
              <a:rPr dirty="0"/>
              <a:t>Daniel Lyon</a:t>
            </a:r>
            <a:r>
              <a:rPr spc="195" dirty="0"/>
              <a:t> </a:t>
            </a:r>
            <a:r>
              <a:rPr spc="40" dirty="0"/>
              <a:t>(QUT)</a:t>
            </a:r>
          </a:p>
        </p:txBody>
      </p:sp>
      <p:sp>
        <p:nvSpPr>
          <p:cNvPr id="5" name="Holder 5"/>
          <p:cNvSpPr>
            <a:spLocks noGrp="1"/>
          </p:cNvSpPr>
          <p:nvPr>
            <p:ph type="dt" sz="half" idx="6"/>
          </p:nvPr>
        </p:nvSpPr>
        <p:spPr/>
        <p:txBody>
          <a:bodyPr lIns="0" tIns="0" rIns="0" bIns="0"/>
          <a:lstStyle>
            <a:lvl1pPr>
              <a:defRPr sz="600" b="0" i="0">
                <a:solidFill>
                  <a:schemeClr val="bg1"/>
                </a:solidFill>
                <a:latin typeface="Tahoma"/>
                <a:cs typeface="Tahoma"/>
              </a:defRPr>
            </a:lvl1pPr>
          </a:lstStyle>
          <a:p>
            <a:pPr marL="12700">
              <a:lnSpc>
                <a:spcPts val="675"/>
              </a:lnSpc>
            </a:pPr>
            <a:r>
              <a:rPr spc="35" dirty="0"/>
              <a:t>MSSS</a:t>
            </a:r>
            <a:r>
              <a:rPr spc="-30" dirty="0"/>
              <a:t> </a:t>
            </a:r>
            <a:r>
              <a:rPr spc="-15" dirty="0"/>
              <a:t>2024</a:t>
            </a:r>
          </a:p>
        </p:txBody>
      </p:sp>
      <p:sp>
        <p:nvSpPr>
          <p:cNvPr id="6" name="Holder 6"/>
          <p:cNvSpPr>
            <a:spLocks noGrp="1"/>
          </p:cNvSpPr>
          <p:nvPr>
            <p:ph type="sldNum" sz="quarter" idx="7"/>
          </p:nvPr>
        </p:nvSpPr>
        <p:spPr/>
        <p:txBody>
          <a:bodyPr lIns="0" tIns="0" rIns="0" bIns="0"/>
          <a:lstStyle>
            <a:lvl1pPr>
              <a:defRPr sz="600" b="0" i="0">
                <a:solidFill>
                  <a:schemeClr val="bg1"/>
                </a:solidFill>
                <a:latin typeface="Tahoma"/>
                <a:cs typeface="Tahoma"/>
              </a:defRPr>
            </a:lvl1pPr>
          </a:lstStyle>
          <a:p>
            <a:pPr marL="38100">
              <a:lnSpc>
                <a:spcPts val="675"/>
              </a:lnSpc>
            </a:pPr>
            <a:fld id="{81D60167-4931-47E6-BA6A-407CBD079E47}" type="slidenum">
              <a:rPr spc="-15" dirty="0"/>
              <a:t>‹#›</a:t>
            </a:fld>
            <a:r>
              <a:rPr spc="-85" dirty="0"/>
              <a:t> </a:t>
            </a:r>
            <a:r>
              <a:rPr spc="85" dirty="0"/>
              <a:t>/</a:t>
            </a:r>
            <a:r>
              <a:rPr spc="-85" dirty="0"/>
              <a:t> </a:t>
            </a:r>
            <a:r>
              <a:rPr spc="-15" dirty="0"/>
              <a:t>12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00" b="0" i="0">
                <a:solidFill>
                  <a:schemeClr val="bg1"/>
                </a:solidFill>
                <a:latin typeface="Tahoma"/>
                <a:cs typeface="Tahoma"/>
              </a:defRPr>
            </a:lvl1pPr>
          </a:lstStyle>
          <a:p>
            <a:pPr marL="12700">
              <a:lnSpc>
                <a:spcPts val="675"/>
              </a:lnSpc>
            </a:pPr>
            <a:r>
              <a:rPr dirty="0"/>
              <a:t>Daniel Lyon</a:t>
            </a:r>
            <a:r>
              <a:rPr spc="195" dirty="0"/>
              <a:t> </a:t>
            </a:r>
            <a:r>
              <a:rPr spc="40" dirty="0"/>
              <a:t>(QUT)</a:t>
            </a:r>
          </a:p>
        </p:txBody>
      </p:sp>
      <p:sp>
        <p:nvSpPr>
          <p:cNvPr id="6" name="Holder 6"/>
          <p:cNvSpPr>
            <a:spLocks noGrp="1"/>
          </p:cNvSpPr>
          <p:nvPr>
            <p:ph type="dt" sz="half" idx="6"/>
          </p:nvPr>
        </p:nvSpPr>
        <p:spPr/>
        <p:txBody>
          <a:bodyPr lIns="0" tIns="0" rIns="0" bIns="0"/>
          <a:lstStyle>
            <a:lvl1pPr>
              <a:defRPr sz="600" b="0" i="0">
                <a:solidFill>
                  <a:schemeClr val="bg1"/>
                </a:solidFill>
                <a:latin typeface="Tahoma"/>
                <a:cs typeface="Tahoma"/>
              </a:defRPr>
            </a:lvl1pPr>
          </a:lstStyle>
          <a:p>
            <a:pPr marL="12700">
              <a:lnSpc>
                <a:spcPts val="675"/>
              </a:lnSpc>
            </a:pPr>
            <a:r>
              <a:rPr spc="35" dirty="0"/>
              <a:t>MSSS</a:t>
            </a:r>
            <a:r>
              <a:rPr spc="-30" dirty="0"/>
              <a:t> </a:t>
            </a:r>
            <a:r>
              <a:rPr spc="-15" dirty="0"/>
              <a:t>2024</a:t>
            </a:r>
          </a:p>
        </p:txBody>
      </p:sp>
      <p:sp>
        <p:nvSpPr>
          <p:cNvPr id="7" name="Holder 7"/>
          <p:cNvSpPr>
            <a:spLocks noGrp="1"/>
          </p:cNvSpPr>
          <p:nvPr>
            <p:ph type="sldNum" sz="quarter" idx="7"/>
          </p:nvPr>
        </p:nvSpPr>
        <p:spPr/>
        <p:txBody>
          <a:bodyPr lIns="0" tIns="0" rIns="0" bIns="0"/>
          <a:lstStyle>
            <a:lvl1pPr>
              <a:defRPr sz="600" b="0" i="0">
                <a:solidFill>
                  <a:schemeClr val="bg1"/>
                </a:solidFill>
                <a:latin typeface="Tahoma"/>
                <a:cs typeface="Tahoma"/>
              </a:defRPr>
            </a:lvl1pPr>
          </a:lstStyle>
          <a:p>
            <a:pPr marL="38100">
              <a:lnSpc>
                <a:spcPts val="675"/>
              </a:lnSpc>
            </a:pPr>
            <a:fld id="{81D60167-4931-47E6-BA6A-407CBD079E47}" type="slidenum">
              <a:rPr spc="-15" dirty="0"/>
              <a:t>‹#›</a:t>
            </a:fld>
            <a:r>
              <a:rPr spc="-85" dirty="0"/>
              <a:t> </a:t>
            </a:r>
            <a:r>
              <a:rPr spc="85" dirty="0"/>
              <a:t>/</a:t>
            </a:r>
            <a:r>
              <a:rPr spc="-85" dirty="0"/>
              <a:t> </a:t>
            </a:r>
            <a:r>
              <a:rPr spc="-15" dirty="0"/>
              <a:t>12</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212018" y="2840875"/>
            <a:ext cx="359968" cy="359968"/>
          </a:xfrm>
          <a:prstGeom prst="rect">
            <a:avLst/>
          </a:prstGeom>
        </p:spPr>
      </p:pic>
      <p:sp>
        <p:nvSpPr>
          <p:cNvPr id="17" name="bg object 17"/>
          <p:cNvSpPr/>
          <p:nvPr/>
        </p:nvSpPr>
        <p:spPr>
          <a:xfrm>
            <a:off x="3069083" y="3261575"/>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99B1C6"/>
            </a:solidFill>
          </a:ln>
        </p:spPr>
        <p:txBody>
          <a:bodyPr wrap="square" lIns="0" tIns="0" rIns="0" bIns="0" rtlCol="0"/>
          <a:lstStyle/>
          <a:p>
            <a:endParaRPr/>
          </a:p>
        </p:txBody>
      </p:sp>
      <p:sp>
        <p:nvSpPr>
          <p:cNvPr id="18" name="bg object 18"/>
          <p:cNvSpPr/>
          <p:nvPr/>
        </p:nvSpPr>
        <p:spPr>
          <a:xfrm>
            <a:off x="2989465" y="3257613"/>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CCD8E2"/>
          </a:solidFill>
        </p:spPr>
        <p:txBody>
          <a:bodyPr wrap="square" lIns="0" tIns="0" rIns="0" bIns="0" rtlCol="0"/>
          <a:lstStyle/>
          <a:p>
            <a:endParaRPr/>
          </a:p>
        </p:txBody>
      </p:sp>
      <p:sp>
        <p:nvSpPr>
          <p:cNvPr id="19" name="bg object 19"/>
          <p:cNvSpPr/>
          <p:nvPr/>
        </p:nvSpPr>
        <p:spPr>
          <a:xfrm>
            <a:off x="3167268" y="3257613"/>
            <a:ext cx="25400" cy="38100"/>
          </a:xfrm>
          <a:custGeom>
            <a:avLst/>
            <a:gdLst/>
            <a:ahLst/>
            <a:cxnLst/>
            <a:rect l="l" t="t" r="r" b="b"/>
            <a:pathLst>
              <a:path w="25400" h="38100">
                <a:moveTo>
                  <a:pt x="0" y="0"/>
                </a:moveTo>
                <a:lnTo>
                  <a:pt x="0" y="38100"/>
                </a:lnTo>
                <a:lnTo>
                  <a:pt x="25400" y="19050"/>
                </a:lnTo>
                <a:lnTo>
                  <a:pt x="0" y="0"/>
                </a:lnTo>
                <a:close/>
              </a:path>
            </a:pathLst>
          </a:custGeom>
          <a:solidFill>
            <a:srgbClr val="CCD8E2"/>
          </a:solidFill>
        </p:spPr>
        <p:txBody>
          <a:bodyPr wrap="square" lIns="0" tIns="0" rIns="0" bIns="0" rtlCol="0"/>
          <a:lstStyle/>
          <a:p>
            <a:endParaRPr/>
          </a:p>
        </p:txBody>
      </p:sp>
      <p:sp>
        <p:nvSpPr>
          <p:cNvPr id="20" name="bg object 20"/>
          <p:cNvSpPr/>
          <p:nvPr/>
        </p:nvSpPr>
        <p:spPr>
          <a:xfrm>
            <a:off x="3323614" y="3251262"/>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99B1C6"/>
            </a:solidFill>
          </a:ln>
        </p:spPr>
        <p:txBody>
          <a:bodyPr wrap="square" lIns="0" tIns="0" rIns="0" bIns="0" rtlCol="0"/>
          <a:lstStyle/>
          <a:p>
            <a:endParaRPr/>
          </a:p>
        </p:txBody>
      </p:sp>
      <p:sp>
        <p:nvSpPr>
          <p:cNvPr id="21" name="bg object 21"/>
          <p:cNvSpPr/>
          <p:nvPr/>
        </p:nvSpPr>
        <p:spPr>
          <a:xfrm>
            <a:off x="3260445"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2" name="bg object 22"/>
          <p:cNvSpPr/>
          <p:nvPr/>
        </p:nvSpPr>
        <p:spPr>
          <a:xfrm>
            <a:off x="3620326" y="3263963"/>
            <a:ext cx="38100" cy="0"/>
          </a:xfrm>
          <a:custGeom>
            <a:avLst/>
            <a:gdLst/>
            <a:ahLst/>
            <a:cxnLst/>
            <a:rect l="l" t="t" r="r" b="b"/>
            <a:pathLst>
              <a:path w="38100">
                <a:moveTo>
                  <a:pt x="0" y="0"/>
                </a:moveTo>
                <a:lnTo>
                  <a:pt x="38100" y="0"/>
                </a:lnTo>
              </a:path>
            </a:pathLst>
          </a:custGeom>
          <a:ln w="7591">
            <a:solidFill>
              <a:srgbClr val="99B1C6"/>
            </a:solidFill>
          </a:ln>
        </p:spPr>
        <p:txBody>
          <a:bodyPr wrap="square" lIns="0" tIns="0" rIns="0" bIns="0" rtlCol="0"/>
          <a:lstStyle/>
          <a:p>
            <a:endParaRPr/>
          </a:p>
        </p:txBody>
      </p:sp>
      <p:sp>
        <p:nvSpPr>
          <p:cNvPr id="23" name="bg object 23"/>
          <p:cNvSpPr/>
          <p:nvPr/>
        </p:nvSpPr>
        <p:spPr>
          <a:xfrm>
            <a:off x="3531425"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4" name="bg object 24"/>
          <p:cNvSpPr/>
          <p:nvPr/>
        </p:nvSpPr>
        <p:spPr>
          <a:xfrm>
            <a:off x="3607626" y="3251262"/>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CCD8E2"/>
            </a:solidFill>
          </a:ln>
        </p:spPr>
        <p:txBody>
          <a:bodyPr wrap="square" lIns="0" tIns="0" rIns="0" bIns="0" rtlCol="0"/>
          <a:lstStyle/>
          <a:p>
            <a:endParaRPr/>
          </a:p>
        </p:txBody>
      </p:sp>
      <p:sp>
        <p:nvSpPr>
          <p:cNvPr id="25" name="bg object 25"/>
          <p:cNvSpPr/>
          <p:nvPr/>
        </p:nvSpPr>
        <p:spPr>
          <a:xfrm>
            <a:off x="3878593" y="3251262"/>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99B1C6"/>
            </a:solidFill>
          </a:ln>
        </p:spPr>
        <p:txBody>
          <a:bodyPr wrap="square" lIns="0" tIns="0" rIns="0" bIns="0" rtlCol="0"/>
          <a:lstStyle/>
          <a:p>
            <a:endParaRPr/>
          </a:p>
        </p:txBody>
      </p:sp>
      <p:sp>
        <p:nvSpPr>
          <p:cNvPr id="26" name="bg object 26"/>
          <p:cNvSpPr/>
          <p:nvPr/>
        </p:nvSpPr>
        <p:spPr>
          <a:xfrm>
            <a:off x="3802393"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7" name="bg object 27"/>
          <p:cNvSpPr/>
          <p:nvPr/>
        </p:nvSpPr>
        <p:spPr>
          <a:xfrm>
            <a:off x="3878593" y="3289363"/>
            <a:ext cx="50800" cy="12700"/>
          </a:xfrm>
          <a:custGeom>
            <a:avLst/>
            <a:gdLst/>
            <a:ahLst/>
            <a:cxnLst/>
            <a:rect l="l" t="t" r="r" b="b"/>
            <a:pathLst>
              <a:path w="50800" h="12700">
                <a:moveTo>
                  <a:pt x="0" y="0"/>
                </a:moveTo>
                <a:lnTo>
                  <a:pt x="38100" y="0"/>
                </a:lnTo>
              </a:path>
              <a:path w="50800" h="12700">
                <a:moveTo>
                  <a:pt x="12700" y="12699"/>
                </a:moveTo>
                <a:lnTo>
                  <a:pt x="50800" y="12699"/>
                </a:lnTo>
              </a:path>
            </a:pathLst>
          </a:custGeom>
          <a:ln w="7591">
            <a:solidFill>
              <a:srgbClr val="CCD8E2"/>
            </a:solidFill>
          </a:ln>
        </p:spPr>
        <p:txBody>
          <a:bodyPr wrap="square" lIns="0" tIns="0" rIns="0" bIns="0" rtlCol="0"/>
          <a:lstStyle/>
          <a:p>
            <a:endParaRPr/>
          </a:p>
        </p:txBody>
      </p:sp>
      <p:sp>
        <p:nvSpPr>
          <p:cNvPr id="28" name="bg object 28"/>
          <p:cNvSpPr/>
          <p:nvPr/>
        </p:nvSpPr>
        <p:spPr>
          <a:xfrm>
            <a:off x="4149573" y="3251262"/>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99B1C6"/>
            </a:solidFill>
          </a:ln>
        </p:spPr>
        <p:txBody>
          <a:bodyPr wrap="square" lIns="0" tIns="0" rIns="0" bIns="0" rtlCol="0"/>
          <a:lstStyle/>
          <a:p>
            <a:endParaRPr/>
          </a:p>
        </p:txBody>
      </p:sp>
      <p:sp>
        <p:nvSpPr>
          <p:cNvPr id="29" name="bg object 29"/>
          <p:cNvSpPr/>
          <p:nvPr/>
        </p:nvSpPr>
        <p:spPr>
          <a:xfrm>
            <a:off x="4451033" y="3281743"/>
            <a:ext cx="20320" cy="20320"/>
          </a:xfrm>
          <a:custGeom>
            <a:avLst/>
            <a:gdLst/>
            <a:ahLst/>
            <a:cxnLst/>
            <a:rect l="l" t="t" r="r" b="b"/>
            <a:pathLst>
              <a:path w="20320" h="20320">
                <a:moveTo>
                  <a:pt x="0" y="0"/>
                </a:moveTo>
                <a:lnTo>
                  <a:pt x="20320" y="20320"/>
                </a:lnTo>
              </a:path>
            </a:pathLst>
          </a:custGeom>
          <a:ln w="7591">
            <a:solidFill>
              <a:srgbClr val="99B1C6"/>
            </a:solidFill>
          </a:ln>
        </p:spPr>
        <p:txBody>
          <a:bodyPr wrap="square" lIns="0" tIns="0" rIns="0" bIns="0" rtlCol="0"/>
          <a:lstStyle/>
          <a:p>
            <a:endParaRPr/>
          </a:p>
        </p:txBody>
      </p:sp>
      <p:sp>
        <p:nvSpPr>
          <p:cNvPr id="30" name="bg object 30"/>
          <p:cNvSpPr/>
          <p:nvPr/>
        </p:nvSpPr>
        <p:spPr>
          <a:xfrm>
            <a:off x="4423969" y="3255248"/>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99B1C6"/>
            </a:solidFill>
          </a:ln>
        </p:spPr>
        <p:txBody>
          <a:bodyPr wrap="square" lIns="0" tIns="0" rIns="0" bIns="0" rtlCol="0"/>
          <a:lstStyle/>
          <a:p>
            <a:endParaRPr/>
          </a:p>
        </p:txBody>
      </p:sp>
      <p:sp>
        <p:nvSpPr>
          <p:cNvPr id="31" name="bg object 31"/>
          <p:cNvSpPr/>
          <p:nvPr/>
        </p:nvSpPr>
        <p:spPr>
          <a:xfrm>
            <a:off x="4329112" y="3251262"/>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99B1C6"/>
            </a:solidFill>
          </a:ln>
        </p:spPr>
        <p:txBody>
          <a:bodyPr wrap="square" lIns="0" tIns="0" rIns="0" bIns="0" rtlCol="0"/>
          <a:lstStyle/>
          <a:p>
            <a:endParaRPr/>
          </a:p>
        </p:txBody>
      </p:sp>
      <p:sp>
        <p:nvSpPr>
          <p:cNvPr id="32" name="bg object 32"/>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33" name="bg object 33"/>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34" name="bg object 34"/>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50" b="0"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600" b="0" i="0">
                <a:solidFill>
                  <a:schemeClr val="bg1"/>
                </a:solidFill>
                <a:latin typeface="Tahoma"/>
                <a:cs typeface="Tahoma"/>
              </a:defRPr>
            </a:lvl1pPr>
          </a:lstStyle>
          <a:p>
            <a:pPr marL="12700">
              <a:lnSpc>
                <a:spcPts val="675"/>
              </a:lnSpc>
            </a:pPr>
            <a:r>
              <a:rPr dirty="0"/>
              <a:t>Daniel Lyon</a:t>
            </a:r>
            <a:r>
              <a:rPr spc="195" dirty="0"/>
              <a:t> </a:t>
            </a:r>
            <a:r>
              <a:rPr spc="40" dirty="0"/>
              <a:t>(QUT)</a:t>
            </a:r>
          </a:p>
        </p:txBody>
      </p:sp>
      <p:sp>
        <p:nvSpPr>
          <p:cNvPr id="4" name="Holder 4"/>
          <p:cNvSpPr>
            <a:spLocks noGrp="1"/>
          </p:cNvSpPr>
          <p:nvPr>
            <p:ph type="dt" sz="half" idx="6"/>
          </p:nvPr>
        </p:nvSpPr>
        <p:spPr/>
        <p:txBody>
          <a:bodyPr lIns="0" tIns="0" rIns="0" bIns="0"/>
          <a:lstStyle>
            <a:lvl1pPr>
              <a:defRPr sz="600" b="0" i="0">
                <a:solidFill>
                  <a:schemeClr val="bg1"/>
                </a:solidFill>
                <a:latin typeface="Tahoma"/>
                <a:cs typeface="Tahoma"/>
              </a:defRPr>
            </a:lvl1pPr>
          </a:lstStyle>
          <a:p>
            <a:pPr marL="12700">
              <a:lnSpc>
                <a:spcPts val="675"/>
              </a:lnSpc>
            </a:pPr>
            <a:r>
              <a:rPr spc="35" dirty="0"/>
              <a:t>MSSS</a:t>
            </a:r>
            <a:r>
              <a:rPr spc="-30" dirty="0"/>
              <a:t> </a:t>
            </a:r>
            <a:r>
              <a:rPr spc="-15" dirty="0"/>
              <a:t>2024</a:t>
            </a:r>
          </a:p>
        </p:txBody>
      </p:sp>
      <p:sp>
        <p:nvSpPr>
          <p:cNvPr id="5" name="Holder 5"/>
          <p:cNvSpPr>
            <a:spLocks noGrp="1"/>
          </p:cNvSpPr>
          <p:nvPr>
            <p:ph type="sldNum" sz="quarter" idx="7"/>
          </p:nvPr>
        </p:nvSpPr>
        <p:spPr/>
        <p:txBody>
          <a:bodyPr lIns="0" tIns="0" rIns="0" bIns="0"/>
          <a:lstStyle>
            <a:lvl1pPr>
              <a:defRPr sz="600" b="0" i="0">
                <a:solidFill>
                  <a:schemeClr val="bg1"/>
                </a:solidFill>
                <a:latin typeface="Tahoma"/>
                <a:cs typeface="Tahoma"/>
              </a:defRPr>
            </a:lvl1pPr>
          </a:lstStyle>
          <a:p>
            <a:pPr marL="38100">
              <a:lnSpc>
                <a:spcPts val="675"/>
              </a:lnSpc>
            </a:pPr>
            <a:fld id="{81D60167-4931-47E6-BA6A-407CBD079E47}" type="slidenum">
              <a:rPr spc="-15" dirty="0"/>
              <a:t>‹#›</a:t>
            </a:fld>
            <a:r>
              <a:rPr spc="-85" dirty="0"/>
              <a:t> </a:t>
            </a:r>
            <a:r>
              <a:rPr spc="85" dirty="0"/>
              <a:t>/</a:t>
            </a:r>
            <a:r>
              <a:rPr spc="-85" dirty="0"/>
              <a:t> </a:t>
            </a:r>
            <a:r>
              <a:rPr spc="-15" dirty="0"/>
              <a:t>12</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212018" y="2840875"/>
            <a:ext cx="359968" cy="359968"/>
          </a:xfrm>
          <a:prstGeom prst="rect">
            <a:avLst/>
          </a:prstGeom>
        </p:spPr>
      </p:pic>
      <p:sp>
        <p:nvSpPr>
          <p:cNvPr id="17" name="bg object 17"/>
          <p:cNvSpPr/>
          <p:nvPr/>
        </p:nvSpPr>
        <p:spPr>
          <a:xfrm>
            <a:off x="3069083" y="3261575"/>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99B1C6"/>
            </a:solidFill>
          </a:ln>
        </p:spPr>
        <p:txBody>
          <a:bodyPr wrap="square" lIns="0" tIns="0" rIns="0" bIns="0" rtlCol="0"/>
          <a:lstStyle/>
          <a:p>
            <a:endParaRPr/>
          </a:p>
        </p:txBody>
      </p:sp>
      <p:sp>
        <p:nvSpPr>
          <p:cNvPr id="18" name="bg object 18"/>
          <p:cNvSpPr/>
          <p:nvPr/>
        </p:nvSpPr>
        <p:spPr>
          <a:xfrm>
            <a:off x="2989465" y="3257613"/>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CCD8E2"/>
          </a:solidFill>
        </p:spPr>
        <p:txBody>
          <a:bodyPr wrap="square" lIns="0" tIns="0" rIns="0" bIns="0" rtlCol="0"/>
          <a:lstStyle/>
          <a:p>
            <a:endParaRPr/>
          </a:p>
        </p:txBody>
      </p:sp>
      <p:sp>
        <p:nvSpPr>
          <p:cNvPr id="19" name="bg object 19"/>
          <p:cNvSpPr/>
          <p:nvPr/>
        </p:nvSpPr>
        <p:spPr>
          <a:xfrm>
            <a:off x="3167268" y="3257613"/>
            <a:ext cx="25400" cy="38100"/>
          </a:xfrm>
          <a:custGeom>
            <a:avLst/>
            <a:gdLst/>
            <a:ahLst/>
            <a:cxnLst/>
            <a:rect l="l" t="t" r="r" b="b"/>
            <a:pathLst>
              <a:path w="25400" h="38100">
                <a:moveTo>
                  <a:pt x="0" y="0"/>
                </a:moveTo>
                <a:lnTo>
                  <a:pt x="0" y="38100"/>
                </a:lnTo>
                <a:lnTo>
                  <a:pt x="25400" y="19050"/>
                </a:lnTo>
                <a:lnTo>
                  <a:pt x="0" y="0"/>
                </a:lnTo>
                <a:close/>
              </a:path>
            </a:pathLst>
          </a:custGeom>
          <a:solidFill>
            <a:srgbClr val="CCD8E2"/>
          </a:solidFill>
        </p:spPr>
        <p:txBody>
          <a:bodyPr wrap="square" lIns="0" tIns="0" rIns="0" bIns="0" rtlCol="0"/>
          <a:lstStyle/>
          <a:p>
            <a:endParaRPr/>
          </a:p>
        </p:txBody>
      </p:sp>
      <p:sp>
        <p:nvSpPr>
          <p:cNvPr id="20" name="bg object 20"/>
          <p:cNvSpPr/>
          <p:nvPr/>
        </p:nvSpPr>
        <p:spPr>
          <a:xfrm>
            <a:off x="3323614" y="3251262"/>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99B1C6"/>
            </a:solidFill>
          </a:ln>
        </p:spPr>
        <p:txBody>
          <a:bodyPr wrap="square" lIns="0" tIns="0" rIns="0" bIns="0" rtlCol="0"/>
          <a:lstStyle/>
          <a:p>
            <a:endParaRPr/>
          </a:p>
        </p:txBody>
      </p:sp>
      <p:sp>
        <p:nvSpPr>
          <p:cNvPr id="21" name="bg object 21"/>
          <p:cNvSpPr/>
          <p:nvPr/>
        </p:nvSpPr>
        <p:spPr>
          <a:xfrm>
            <a:off x="3260445"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2" name="bg object 22"/>
          <p:cNvSpPr/>
          <p:nvPr/>
        </p:nvSpPr>
        <p:spPr>
          <a:xfrm>
            <a:off x="3620326" y="3263963"/>
            <a:ext cx="38100" cy="0"/>
          </a:xfrm>
          <a:custGeom>
            <a:avLst/>
            <a:gdLst/>
            <a:ahLst/>
            <a:cxnLst/>
            <a:rect l="l" t="t" r="r" b="b"/>
            <a:pathLst>
              <a:path w="38100">
                <a:moveTo>
                  <a:pt x="0" y="0"/>
                </a:moveTo>
                <a:lnTo>
                  <a:pt x="38100" y="0"/>
                </a:lnTo>
              </a:path>
            </a:pathLst>
          </a:custGeom>
          <a:ln w="7591">
            <a:solidFill>
              <a:srgbClr val="99B1C6"/>
            </a:solidFill>
          </a:ln>
        </p:spPr>
        <p:txBody>
          <a:bodyPr wrap="square" lIns="0" tIns="0" rIns="0" bIns="0" rtlCol="0"/>
          <a:lstStyle/>
          <a:p>
            <a:endParaRPr/>
          </a:p>
        </p:txBody>
      </p:sp>
      <p:sp>
        <p:nvSpPr>
          <p:cNvPr id="23" name="bg object 23"/>
          <p:cNvSpPr/>
          <p:nvPr/>
        </p:nvSpPr>
        <p:spPr>
          <a:xfrm>
            <a:off x="3531425"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4" name="bg object 24"/>
          <p:cNvSpPr/>
          <p:nvPr/>
        </p:nvSpPr>
        <p:spPr>
          <a:xfrm>
            <a:off x="3607626" y="3251262"/>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CCD8E2"/>
            </a:solidFill>
          </a:ln>
        </p:spPr>
        <p:txBody>
          <a:bodyPr wrap="square" lIns="0" tIns="0" rIns="0" bIns="0" rtlCol="0"/>
          <a:lstStyle/>
          <a:p>
            <a:endParaRPr/>
          </a:p>
        </p:txBody>
      </p:sp>
      <p:sp>
        <p:nvSpPr>
          <p:cNvPr id="25" name="bg object 25"/>
          <p:cNvSpPr/>
          <p:nvPr/>
        </p:nvSpPr>
        <p:spPr>
          <a:xfrm>
            <a:off x="3878593" y="3251262"/>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99B1C6"/>
            </a:solidFill>
          </a:ln>
        </p:spPr>
        <p:txBody>
          <a:bodyPr wrap="square" lIns="0" tIns="0" rIns="0" bIns="0" rtlCol="0"/>
          <a:lstStyle/>
          <a:p>
            <a:endParaRPr/>
          </a:p>
        </p:txBody>
      </p:sp>
      <p:sp>
        <p:nvSpPr>
          <p:cNvPr id="26" name="bg object 26"/>
          <p:cNvSpPr/>
          <p:nvPr/>
        </p:nvSpPr>
        <p:spPr>
          <a:xfrm>
            <a:off x="3802393"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7" name="bg object 27"/>
          <p:cNvSpPr/>
          <p:nvPr/>
        </p:nvSpPr>
        <p:spPr>
          <a:xfrm>
            <a:off x="3878593" y="3289363"/>
            <a:ext cx="50800" cy="12700"/>
          </a:xfrm>
          <a:custGeom>
            <a:avLst/>
            <a:gdLst/>
            <a:ahLst/>
            <a:cxnLst/>
            <a:rect l="l" t="t" r="r" b="b"/>
            <a:pathLst>
              <a:path w="50800" h="12700">
                <a:moveTo>
                  <a:pt x="0" y="0"/>
                </a:moveTo>
                <a:lnTo>
                  <a:pt x="38100" y="0"/>
                </a:lnTo>
              </a:path>
              <a:path w="50800" h="12700">
                <a:moveTo>
                  <a:pt x="12700" y="12699"/>
                </a:moveTo>
                <a:lnTo>
                  <a:pt x="50800" y="12699"/>
                </a:lnTo>
              </a:path>
            </a:pathLst>
          </a:custGeom>
          <a:ln w="7591">
            <a:solidFill>
              <a:srgbClr val="CCD8E2"/>
            </a:solidFill>
          </a:ln>
        </p:spPr>
        <p:txBody>
          <a:bodyPr wrap="square" lIns="0" tIns="0" rIns="0" bIns="0" rtlCol="0"/>
          <a:lstStyle/>
          <a:p>
            <a:endParaRPr/>
          </a:p>
        </p:txBody>
      </p:sp>
      <p:sp>
        <p:nvSpPr>
          <p:cNvPr id="28" name="bg object 28"/>
          <p:cNvSpPr/>
          <p:nvPr/>
        </p:nvSpPr>
        <p:spPr>
          <a:xfrm>
            <a:off x="4149573" y="3251262"/>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99B1C6"/>
            </a:solidFill>
          </a:ln>
        </p:spPr>
        <p:txBody>
          <a:bodyPr wrap="square" lIns="0" tIns="0" rIns="0" bIns="0" rtlCol="0"/>
          <a:lstStyle/>
          <a:p>
            <a:endParaRPr/>
          </a:p>
        </p:txBody>
      </p:sp>
      <p:sp>
        <p:nvSpPr>
          <p:cNvPr id="29" name="bg object 29"/>
          <p:cNvSpPr/>
          <p:nvPr/>
        </p:nvSpPr>
        <p:spPr>
          <a:xfrm>
            <a:off x="4451033" y="3281743"/>
            <a:ext cx="20320" cy="20320"/>
          </a:xfrm>
          <a:custGeom>
            <a:avLst/>
            <a:gdLst/>
            <a:ahLst/>
            <a:cxnLst/>
            <a:rect l="l" t="t" r="r" b="b"/>
            <a:pathLst>
              <a:path w="20320" h="20320">
                <a:moveTo>
                  <a:pt x="0" y="0"/>
                </a:moveTo>
                <a:lnTo>
                  <a:pt x="20320" y="20320"/>
                </a:lnTo>
              </a:path>
            </a:pathLst>
          </a:custGeom>
          <a:ln w="7591">
            <a:solidFill>
              <a:srgbClr val="99B1C6"/>
            </a:solidFill>
          </a:ln>
        </p:spPr>
        <p:txBody>
          <a:bodyPr wrap="square" lIns="0" tIns="0" rIns="0" bIns="0" rtlCol="0"/>
          <a:lstStyle/>
          <a:p>
            <a:endParaRPr/>
          </a:p>
        </p:txBody>
      </p:sp>
      <p:sp>
        <p:nvSpPr>
          <p:cNvPr id="30" name="bg object 30"/>
          <p:cNvSpPr/>
          <p:nvPr/>
        </p:nvSpPr>
        <p:spPr>
          <a:xfrm>
            <a:off x="4423969" y="3255248"/>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99B1C6"/>
            </a:solidFill>
          </a:ln>
        </p:spPr>
        <p:txBody>
          <a:bodyPr wrap="square" lIns="0" tIns="0" rIns="0" bIns="0" rtlCol="0"/>
          <a:lstStyle/>
          <a:p>
            <a:endParaRPr/>
          </a:p>
        </p:txBody>
      </p:sp>
      <p:sp>
        <p:nvSpPr>
          <p:cNvPr id="31" name="bg object 31"/>
          <p:cNvSpPr/>
          <p:nvPr/>
        </p:nvSpPr>
        <p:spPr>
          <a:xfrm>
            <a:off x="4329112" y="3251262"/>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99B1C6"/>
            </a:solidFill>
          </a:ln>
        </p:spPr>
        <p:txBody>
          <a:bodyPr wrap="square" lIns="0" tIns="0" rIns="0" bIns="0" rtlCol="0"/>
          <a:lstStyle/>
          <a:p>
            <a:endParaRPr/>
          </a:p>
        </p:txBody>
      </p:sp>
      <p:sp>
        <p:nvSpPr>
          <p:cNvPr id="32" name="bg object 32"/>
          <p:cNvSpPr/>
          <p:nvPr/>
        </p:nvSpPr>
        <p:spPr>
          <a:xfrm>
            <a:off x="0" y="0"/>
            <a:ext cx="4608195" cy="350520"/>
          </a:xfrm>
          <a:custGeom>
            <a:avLst/>
            <a:gdLst/>
            <a:ahLst/>
            <a:cxnLst/>
            <a:rect l="l" t="t" r="r" b="b"/>
            <a:pathLst>
              <a:path w="4608195" h="350520">
                <a:moveTo>
                  <a:pt x="4608004" y="0"/>
                </a:moveTo>
                <a:lnTo>
                  <a:pt x="0" y="0"/>
                </a:lnTo>
                <a:lnTo>
                  <a:pt x="0" y="350126"/>
                </a:lnTo>
                <a:lnTo>
                  <a:pt x="4608004" y="350126"/>
                </a:lnTo>
                <a:lnTo>
                  <a:pt x="4608004" y="0"/>
                </a:lnTo>
                <a:close/>
              </a:path>
            </a:pathLst>
          </a:custGeom>
          <a:solidFill>
            <a:srgbClr val="003B72"/>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600" b="0" i="0">
                <a:solidFill>
                  <a:schemeClr val="bg1"/>
                </a:solidFill>
                <a:latin typeface="Tahoma"/>
                <a:cs typeface="Tahoma"/>
              </a:defRPr>
            </a:lvl1pPr>
          </a:lstStyle>
          <a:p>
            <a:pPr marL="12700">
              <a:lnSpc>
                <a:spcPts val="675"/>
              </a:lnSpc>
            </a:pPr>
            <a:r>
              <a:rPr dirty="0"/>
              <a:t>Daniel Lyon</a:t>
            </a:r>
            <a:r>
              <a:rPr spc="195" dirty="0"/>
              <a:t> </a:t>
            </a:r>
            <a:r>
              <a:rPr spc="40" dirty="0"/>
              <a:t>(QUT)</a:t>
            </a:r>
          </a:p>
        </p:txBody>
      </p:sp>
      <p:sp>
        <p:nvSpPr>
          <p:cNvPr id="3" name="Holder 3"/>
          <p:cNvSpPr>
            <a:spLocks noGrp="1"/>
          </p:cNvSpPr>
          <p:nvPr>
            <p:ph type="dt" sz="half" idx="6"/>
          </p:nvPr>
        </p:nvSpPr>
        <p:spPr/>
        <p:txBody>
          <a:bodyPr lIns="0" tIns="0" rIns="0" bIns="0"/>
          <a:lstStyle>
            <a:lvl1pPr>
              <a:defRPr sz="600" b="0" i="0">
                <a:solidFill>
                  <a:schemeClr val="bg1"/>
                </a:solidFill>
                <a:latin typeface="Tahoma"/>
                <a:cs typeface="Tahoma"/>
              </a:defRPr>
            </a:lvl1pPr>
          </a:lstStyle>
          <a:p>
            <a:pPr marL="12700">
              <a:lnSpc>
                <a:spcPts val="675"/>
              </a:lnSpc>
            </a:pPr>
            <a:r>
              <a:rPr spc="35" dirty="0"/>
              <a:t>MSSS</a:t>
            </a:r>
            <a:r>
              <a:rPr spc="-30" dirty="0"/>
              <a:t> </a:t>
            </a:r>
            <a:r>
              <a:rPr spc="-15" dirty="0"/>
              <a:t>2024</a:t>
            </a:r>
          </a:p>
        </p:txBody>
      </p:sp>
      <p:sp>
        <p:nvSpPr>
          <p:cNvPr id="4" name="Holder 4"/>
          <p:cNvSpPr>
            <a:spLocks noGrp="1"/>
          </p:cNvSpPr>
          <p:nvPr>
            <p:ph type="sldNum" sz="quarter" idx="7"/>
          </p:nvPr>
        </p:nvSpPr>
        <p:spPr/>
        <p:txBody>
          <a:bodyPr lIns="0" tIns="0" rIns="0" bIns="0"/>
          <a:lstStyle>
            <a:lvl1pPr>
              <a:defRPr sz="600" b="0" i="0">
                <a:solidFill>
                  <a:schemeClr val="bg1"/>
                </a:solidFill>
                <a:latin typeface="Tahoma"/>
                <a:cs typeface="Tahoma"/>
              </a:defRPr>
            </a:lvl1pPr>
          </a:lstStyle>
          <a:p>
            <a:pPr marL="38100">
              <a:lnSpc>
                <a:spcPts val="675"/>
              </a:lnSpc>
            </a:pPr>
            <a:fld id="{81D60167-4931-47E6-BA6A-407CBD079E47}" type="slidenum">
              <a:rPr spc="-15" dirty="0"/>
              <a:t>‹#›</a:t>
            </a:fld>
            <a:r>
              <a:rPr spc="-85" dirty="0"/>
              <a:t> </a:t>
            </a:r>
            <a:r>
              <a:rPr spc="85" dirty="0"/>
              <a:t>/</a:t>
            </a:r>
            <a:r>
              <a:rPr spc="-85" dirty="0"/>
              <a:t> </a:t>
            </a:r>
            <a:r>
              <a:rPr spc="-15" dirty="0"/>
              <a:t>12</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212018" y="2840875"/>
            <a:ext cx="359968" cy="359968"/>
          </a:xfrm>
          <a:prstGeom prst="rect">
            <a:avLst/>
          </a:prstGeom>
        </p:spPr>
      </p:pic>
      <p:sp>
        <p:nvSpPr>
          <p:cNvPr id="17" name="bg object 17"/>
          <p:cNvSpPr/>
          <p:nvPr/>
        </p:nvSpPr>
        <p:spPr>
          <a:xfrm>
            <a:off x="3069083" y="3261575"/>
            <a:ext cx="43180" cy="30480"/>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99B1C6"/>
            </a:solidFill>
          </a:ln>
        </p:spPr>
        <p:txBody>
          <a:bodyPr wrap="square" lIns="0" tIns="0" rIns="0" bIns="0" rtlCol="0"/>
          <a:lstStyle/>
          <a:p>
            <a:endParaRPr/>
          </a:p>
        </p:txBody>
      </p:sp>
      <p:sp>
        <p:nvSpPr>
          <p:cNvPr id="18" name="bg object 18"/>
          <p:cNvSpPr/>
          <p:nvPr/>
        </p:nvSpPr>
        <p:spPr>
          <a:xfrm>
            <a:off x="2989465" y="3257613"/>
            <a:ext cx="25400" cy="38100"/>
          </a:xfrm>
          <a:custGeom>
            <a:avLst/>
            <a:gdLst/>
            <a:ahLst/>
            <a:cxnLst/>
            <a:rect l="l" t="t" r="r" b="b"/>
            <a:pathLst>
              <a:path w="25400" h="38100">
                <a:moveTo>
                  <a:pt x="25400" y="0"/>
                </a:moveTo>
                <a:lnTo>
                  <a:pt x="0" y="19050"/>
                </a:lnTo>
                <a:lnTo>
                  <a:pt x="25400" y="38100"/>
                </a:lnTo>
                <a:lnTo>
                  <a:pt x="25400" y="0"/>
                </a:lnTo>
                <a:close/>
              </a:path>
            </a:pathLst>
          </a:custGeom>
          <a:solidFill>
            <a:srgbClr val="CCD8E2"/>
          </a:solidFill>
        </p:spPr>
        <p:txBody>
          <a:bodyPr wrap="square" lIns="0" tIns="0" rIns="0" bIns="0" rtlCol="0"/>
          <a:lstStyle/>
          <a:p>
            <a:endParaRPr/>
          </a:p>
        </p:txBody>
      </p:sp>
      <p:sp>
        <p:nvSpPr>
          <p:cNvPr id="19" name="bg object 19"/>
          <p:cNvSpPr/>
          <p:nvPr/>
        </p:nvSpPr>
        <p:spPr>
          <a:xfrm>
            <a:off x="3167268" y="3257613"/>
            <a:ext cx="25400" cy="38100"/>
          </a:xfrm>
          <a:custGeom>
            <a:avLst/>
            <a:gdLst/>
            <a:ahLst/>
            <a:cxnLst/>
            <a:rect l="l" t="t" r="r" b="b"/>
            <a:pathLst>
              <a:path w="25400" h="38100">
                <a:moveTo>
                  <a:pt x="0" y="0"/>
                </a:moveTo>
                <a:lnTo>
                  <a:pt x="0" y="38100"/>
                </a:lnTo>
                <a:lnTo>
                  <a:pt x="25400" y="19050"/>
                </a:lnTo>
                <a:lnTo>
                  <a:pt x="0" y="0"/>
                </a:lnTo>
                <a:close/>
              </a:path>
            </a:pathLst>
          </a:custGeom>
          <a:solidFill>
            <a:srgbClr val="CCD8E2"/>
          </a:solidFill>
        </p:spPr>
        <p:txBody>
          <a:bodyPr wrap="square" lIns="0" tIns="0" rIns="0" bIns="0" rtlCol="0"/>
          <a:lstStyle/>
          <a:p>
            <a:endParaRPr/>
          </a:p>
        </p:txBody>
      </p:sp>
      <p:sp>
        <p:nvSpPr>
          <p:cNvPr id="20" name="bg object 20"/>
          <p:cNvSpPr/>
          <p:nvPr/>
        </p:nvSpPr>
        <p:spPr>
          <a:xfrm>
            <a:off x="3323614" y="3251262"/>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60"/>
                </a:lnTo>
                <a:lnTo>
                  <a:pt x="53672" y="10160"/>
                </a:lnTo>
                <a:lnTo>
                  <a:pt x="53672" y="40640"/>
                </a:lnTo>
                <a:lnTo>
                  <a:pt x="43512" y="40640"/>
                </a:lnTo>
              </a:path>
              <a:path w="64135" h="50800">
                <a:moveTo>
                  <a:pt x="20652" y="10160"/>
                </a:moveTo>
                <a:lnTo>
                  <a:pt x="20652" y="0"/>
                </a:lnTo>
                <a:lnTo>
                  <a:pt x="63832" y="0"/>
                </a:lnTo>
                <a:lnTo>
                  <a:pt x="63832" y="30480"/>
                </a:lnTo>
                <a:lnTo>
                  <a:pt x="53672" y="30480"/>
                </a:lnTo>
              </a:path>
            </a:pathLst>
          </a:custGeom>
          <a:ln w="5060">
            <a:solidFill>
              <a:srgbClr val="99B1C6"/>
            </a:solidFill>
          </a:ln>
        </p:spPr>
        <p:txBody>
          <a:bodyPr wrap="square" lIns="0" tIns="0" rIns="0" bIns="0" rtlCol="0"/>
          <a:lstStyle/>
          <a:p>
            <a:endParaRPr/>
          </a:p>
        </p:txBody>
      </p:sp>
      <p:sp>
        <p:nvSpPr>
          <p:cNvPr id="21" name="bg object 21"/>
          <p:cNvSpPr/>
          <p:nvPr/>
        </p:nvSpPr>
        <p:spPr>
          <a:xfrm>
            <a:off x="3260445"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2" name="bg object 22"/>
          <p:cNvSpPr/>
          <p:nvPr/>
        </p:nvSpPr>
        <p:spPr>
          <a:xfrm>
            <a:off x="3620326" y="3263963"/>
            <a:ext cx="38100" cy="0"/>
          </a:xfrm>
          <a:custGeom>
            <a:avLst/>
            <a:gdLst/>
            <a:ahLst/>
            <a:cxnLst/>
            <a:rect l="l" t="t" r="r" b="b"/>
            <a:pathLst>
              <a:path w="38100">
                <a:moveTo>
                  <a:pt x="0" y="0"/>
                </a:moveTo>
                <a:lnTo>
                  <a:pt x="38100" y="0"/>
                </a:lnTo>
              </a:path>
            </a:pathLst>
          </a:custGeom>
          <a:ln w="7591">
            <a:solidFill>
              <a:srgbClr val="99B1C6"/>
            </a:solidFill>
          </a:ln>
        </p:spPr>
        <p:txBody>
          <a:bodyPr wrap="square" lIns="0" tIns="0" rIns="0" bIns="0" rtlCol="0"/>
          <a:lstStyle/>
          <a:p>
            <a:endParaRPr/>
          </a:p>
        </p:txBody>
      </p:sp>
      <p:sp>
        <p:nvSpPr>
          <p:cNvPr id="23" name="bg object 23"/>
          <p:cNvSpPr/>
          <p:nvPr/>
        </p:nvSpPr>
        <p:spPr>
          <a:xfrm>
            <a:off x="3531425"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4" name="bg object 24"/>
          <p:cNvSpPr/>
          <p:nvPr/>
        </p:nvSpPr>
        <p:spPr>
          <a:xfrm>
            <a:off x="3607626" y="3251262"/>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CCD8E2"/>
            </a:solidFill>
          </a:ln>
        </p:spPr>
        <p:txBody>
          <a:bodyPr wrap="square" lIns="0" tIns="0" rIns="0" bIns="0" rtlCol="0"/>
          <a:lstStyle/>
          <a:p>
            <a:endParaRPr/>
          </a:p>
        </p:txBody>
      </p:sp>
      <p:sp>
        <p:nvSpPr>
          <p:cNvPr id="25" name="bg object 25"/>
          <p:cNvSpPr/>
          <p:nvPr/>
        </p:nvSpPr>
        <p:spPr>
          <a:xfrm>
            <a:off x="3878593" y="3251262"/>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1">
            <a:solidFill>
              <a:srgbClr val="99B1C6"/>
            </a:solidFill>
          </a:ln>
        </p:spPr>
        <p:txBody>
          <a:bodyPr wrap="square" lIns="0" tIns="0" rIns="0" bIns="0" rtlCol="0"/>
          <a:lstStyle/>
          <a:p>
            <a:endParaRPr/>
          </a:p>
        </p:txBody>
      </p:sp>
      <p:sp>
        <p:nvSpPr>
          <p:cNvPr id="26" name="bg object 26"/>
          <p:cNvSpPr/>
          <p:nvPr/>
        </p:nvSpPr>
        <p:spPr>
          <a:xfrm>
            <a:off x="3802393" y="3257613"/>
            <a:ext cx="203200" cy="38100"/>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CCD8E2"/>
          </a:solidFill>
        </p:spPr>
        <p:txBody>
          <a:bodyPr wrap="square" lIns="0" tIns="0" rIns="0" bIns="0" rtlCol="0"/>
          <a:lstStyle/>
          <a:p>
            <a:endParaRPr/>
          </a:p>
        </p:txBody>
      </p:sp>
      <p:sp>
        <p:nvSpPr>
          <p:cNvPr id="27" name="bg object 27"/>
          <p:cNvSpPr/>
          <p:nvPr/>
        </p:nvSpPr>
        <p:spPr>
          <a:xfrm>
            <a:off x="3878593" y="3289363"/>
            <a:ext cx="50800" cy="12700"/>
          </a:xfrm>
          <a:custGeom>
            <a:avLst/>
            <a:gdLst/>
            <a:ahLst/>
            <a:cxnLst/>
            <a:rect l="l" t="t" r="r" b="b"/>
            <a:pathLst>
              <a:path w="50800" h="12700">
                <a:moveTo>
                  <a:pt x="0" y="0"/>
                </a:moveTo>
                <a:lnTo>
                  <a:pt x="38100" y="0"/>
                </a:lnTo>
              </a:path>
              <a:path w="50800" h="12700">
                <a:moveTo>
                  <a:pt x="12700" y="12699"/>
                </a:moveTo>
                <a:lnTo>
                  <a:pt x="50800" y="12699"/>
                </a:lnTo>
              </a:path>
            </a:pathLst>
          </a:custGeom>
          <a:ln w="7591">
            <a:solidFill>
              <a:srgbClr val="CCD8E2"/>
            </a:solidFill>
          </a:ln>
        </p:spPr>
        <p:txBody>
          <a:bodyPr wrap="square" lIns="0" tIns="0" rIns="0" bIns="0" rtlCol="0"/>
          <a:lstStyle/>
          <a:p>
            <a:endParaRPr/>
          </a:p>
        </p:txBody>
      </p:sp>
      <p:sp>
        <p:nvSpPr>
          <p:cNvPr id="28" name="bg object 28"/>
          <p:cNvSpPr/>
          <p:nvPr/>
        </p:nvSpPr>
        <p:spPr>
          <a:xfrm>
            <a:off x="4149573" y="3251262"/>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1">
            <a:solidFill>
              <a:srgbClr val="99B1C6"/>
            </a:solidFill>
          </a:ln>
        </p:spPr>
        <p:txBody>
          <a:bodyPr wrap="square" lIns="0" tIns="0" rIns="0" bIns="0" rtlCol="0"/>
          <a:lstStyle/>
          <a:p>
            <a:endParaRPr/>
          </a:p>
        </p:txBody>
      </p:sp>
      <p:sp>
        <p:nvSpPr>
          <p:cNvPr id="29" name="bg object 29"/>
          <p:cNvSpPr/>
          <p:nvPr/>
        </p:nvSpPr>
        <p:spPr>
          <a:xfrm>
            <a:off x="4451033" y="3281743"/>
            <a:ext cx="20320" cy="20320"/>
          </a:xfrm>
          <a:custGeom>
            <a:avLst/>
            <a:gdLst/>
            <a:ahLst/>
            <a:cxnLst/>
            <a:rect l="l" t="t" r="r" b="b"/>
            <a:pathLst>
              <a:path w="20320" h="20320">
                <a:moveTo>
                  <a:pt x="0" y="0"/>
                </a:moveTo>
                <a:lnTo>
                  <a:pt x="20320" y="20320"/>
                </a:lnTo>
              </a:path>
            </a:pathLst>
          </a:custGeom>
          <a:ln w="7591">
            <a:solidFill>
              <a:srgbClr val="99B1C6"/>
            </a:solidFill>
          </a:ln>
        </p:spPr>
        <p:txBody>
          <a:bodyPr wrap="square" lIns="0" tIns="0" rIns="0" bIns="0" rtlCol="0"/>
          <a:lstStyle/>
          <a:p>
            <a:endParaRPr/>
          </a:p>
        </p:txBody>
      </p:sp>
      <p:sp>
        <p:nvSpPr>
          <p:cNvPr id="30" name="bg object 30"/>
          <p:cNvSpPr/>
          <p:nvPr/>
        </p:nvSpPr>
        <p:spPr>
          <a:xfrm>
            <a:off x="4423969" y="3255248"/>
            <a:ext cx="30480" cy="30480"/>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99B1C6"/>
            </a:solidFill>
          </a:ln>
        </p:spPr>
        <p:txBody>
          <a:bodyPr wrap="square" lIns="0" tIns="0" rIns="0" bIns="0" rtlCol="0"/>
          <a:lstStyle/>
          <a:p>
            <a:endParaRPr/>
          </a:p>
        </p:txBody>
      </p:sp>
      <p:sp>
        <p:nvSpPr>
          <p:cNvPr id="31" name="bg object 31"/>
          <p:cNvSpPr/>
          <p:nvPr/>
        </p:nvSpPr>
        <p:spPr>
          <a:xfrm>
            <a:off x="4329112" y="3251262"/>
            <a:ext cx="233679" cy="50800"/>
          </a:xfrm>
          <a:custGeom>
            <a:avLst/>
            <a:gdLst/>
            <a:ahLst/>
            <a:cxnLst/>
            <a:rect l="l" t="t" r="r" b="b"/>
            <a:pathLst>
              <a:path w="233679" h="50800">
                <a:moveTo>
                  <a:pt x="40640" y="50800"/>
                </a:moveTo>
                <a:lnTo>
                  <a:pt x="50400" y="48796"/>
                </a:lnTo>
                <a:lnTo>
                  <a:pt x="58488" y="43339"/>
                </a:lnTo>
                <a:lnTo>
                  <a:pt x="64002" y="35262"/>
                </a:lnTo>
                <a:lnTo>
                  <a:pt x="66040" y="25400"/>
                </a:lnTo>
                <a:lnTo>
                  <a:pt x="64036" y="15537"/>
                </a:lnTo>
                <a:lnTo>
                  <a:pt x="58579" y="7461"/>
                </a:lnTo>
                <a:lnTo>
                  <a:pt x="50502" y="2004"/>
                </a:lnTo>
                <a:lnTo>
                  <a:pt x="40640" y="0"/>
                </a:lnTo>
                <a:lnTo>
                  <a:pt x="30778" y="2004"/>
                </a:lnTo>
                <a:lnTo>
                  <a:pt x="22701" y="7461"/>
                </a:lnTo>
                <a:lnTo>
                  <a:pt x="17244" y="15537"/>
                </a:lnTo>
                <a:lnTo>
                  <a:pt x="15240" y="25400"/>
                </a:lnTo>
              </a:path>
              <a:path w="233679" h="50800">
                <a:moveTo>
                  <a:pt x="30480" y="17780"/>
                </a:moveTo>
                <a:lnTo>
                  <a:pt x="15240" y="30480"/>
                </a:lnTo>
                <a:lnTo>
                  <a:pt x="0" y="17780"/>
                </a:lnTo>
              </a:path>
              <a:path w="233679" h="50800">
                <a:moveTo>
                  <a:pt x="193042" y="50800"/>
                </a:moveTo>
                <a:lnTo>
                  <a:pt x="183179" y="48796"/>
                </a:lnTo>
                <a:lnTo>
                  <a:pt x="175103" y="43339"/>
                </a:lnTo>
                <a:lnTo>
                  <a:pt x="169646" y="35262"/>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2" y="17780"/>
                </a:moveTo>
                <a:lnTo>
                  <a:pt x="218442" y="30480"/>
                </a:lnTo>
                <a:lnTo>
                  <a:pt x="203202" y="17780"/>
                </a:lnTo>
              </a:path>
            </a:pathLst>
          </a:custGeom>
          <a:ln w="5060">
            <a:solidFill>
              <a:srgbClr val="99B1C6"/>
            </a:solidFill>
          </a:ln>
        </p:spPr>
        <p:txBody>
          <a:bodyPr wrap="square" lIns="0" tIns="0" rIns="0" bIns="0" rtlCol="0"/>
          <a:lstStyle/>
          <a:p>
            <a:endParaRPr/>
          </a:p>
        </p:txBody>
      </p:sp>
      <p:sp>
        <p:nvSpPr>
          <p:cNvPr id="2" name="Holder 2"/>
          <p:cNvSpPr>
            <a:spLocks noGrp="1"/>
          </p:cNvSpPr>
          <p:nvPr>
            <p:ph type="title"/>
          </p:nvPr>
        </p:nvSpPr>
        <p:spPr>
          <a:xfrm>
            <a:off x="1702219" y="726852"/>
            <a:ext cx="1205661" cy="487680"/>
          </a:xfrm>
          <a:prstGeom prst="rect">
            <a:avLst/>
          </a:prstGeom>
        </p:spPr>
        <p:txBody>
          <a:bodyPr wrap="square" lIns="0" tIns="0" rIns="0" bIns="0">
            <a:spAutoFit/>
          </a:bodyPr>
          <a:lstStyle>
            <a:lvl1pPr>
              <a:defRPr sz="2050" b="0"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125844" y="722256"/>
            <a:ext cx="4358411" cy="205930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1683" y="3351784"/>
            <a:ext cx="712469" cy="102235"/>
          </a:xfrm>
          <a:prstGeom prst="rect">
            <a:avLst/>
          </a:prstGeom>
        </p:spPr>
        <p:txBody>
          <a:bodyPr wrap="square" lIns="0" tIns="0" rIns="0" bIns="0">
            <a:spAutoFit/>
          </a:bodyPr>
          <a:lstStyle>
            <a:lvl1pPr>
              <a:defRPr sz="600" b="0" i="0">
                <a:solidFill>
                  <a:schemeClr val="bg1"/>
                </a:solidFill>
                <a:latin typeface="Tahoma"/>
                <a:cs typeface="Tahoma"/>
              </a:defRPr>
            </a:lvl1pPr>
          </a:lstStyle>
          <a:p>
            <a:pPr marL="12700">
              <a:lnSpc>
                <a:spcPts val="675"/>
              </a:lnSpc>
            </a:pPr>
            <a:r>
              <a:rPr dirty="0"/>
              <a:t>Daniel Lyon</a:t>
            </a:r>
            <a:r>
              <a:rPr spc="195" dirty="0"/>
              <a:t> </a:t>
            </a:r>
            <a:r>
              <a:rPr spc="40" dirty="0"/>
              <a:t>(QUT)</a:t>
            </a:r>
          </a:p>
        </p:txBody>
      </p:sp>
      <p:sp>
        <p:nvSpPr>
          <p:cNvPr id="5" name="Holder 5"/>
          <p:cNvSpPr>
            <a:spLocks noGrp="1"/>
          </p:cNvSpPr>
          <p:nvPr>
            <p:ph type="dt" sz="half" idx="6"/>
          </p:nvPr>
        </p:nvSpPr>
        <p:spPr>
          <a:xfrm>
            <a:off x="3758298" y="3351784"/>
            <a:ext cx="418464" cy="102235"/>
          </a:xfrm>
          <a:prstGeom prst="rect">
            <a:avLst/>
          </a:prstGeom>
        </p:spPr>
        <p:txBody>
          <a:bodyPr wrap="square" lIns="0" tIns="0" rIns="0" bIns="0">
            <a:spAutoFit/>
          </a:bodyPr>
          <a:lstStyle>
            <a:lvl1pPr>
              <a:defRPr sz="600" b="0" i="0">
                <a:solidFill>
                  <a:schemeClr val="bg1"/>
                </a:solidFill>
                <a:latin typeface="Tahoma"/>
                <a:cs typeface="Tahoma"/>
              </a:defRPr>
            </a:lvl1pPr>
          </a:lstStyle>
          <a:p>
            <a:pPr marL="12700">
              <a:lnSpc>
                <a:spcPts val="675"/>
              </a:lnSpc>
            </a:pPr>
            <a:r>
              <a:rPr spc="35" dirty="0"/>
              <a:t>MSSS</a:t>
            </a:r>
            <a:r>
              <a:rPr spc="-30" dirty="0"/>
              <a:t> </a:t>
            </a:r>
            <a:r>
              <a:rPr spc="-15" dirty="0"/>
              <a:t>2024</a:t>
            </a:r>
          </a:p>
        </p:txBody>
      </p:sp>
      <p:sp>
        <p:nvSpPr>
          <p:cNvPr id="6" name="Holder 6"/>
          <p:cNvSpPr>
            <a:spLocks noGrp="1"/>
          </p:cNvSpPr>
          <p:nvPr>
            <p:ph type="sldNum" sz="quarter" idx="7"/>
          </p:nvPr>
        </p:nvSpPr>
        <p:spPr>
          <a:xfrm>
            <a:off x="4273741" y="3351784"/>
            <a:ext cx="317500" cy="102235"/>
          </a:xfrm>
          <a:prstGeom prst="rect">
            <a:avLst/>
          </a:prstGeom>
        </p:spPr>
        <p:txBody>
          <a:bodyPr wrap="square" lIns="0" tIns="0" rIns="0" bIns="0">
            <a:spAutoFit/>
          </a:bodyPr>
          <a:lstStyle>
            <a:lvl1pPr>
              <a:defRPr sz="600" b="0" i="0">
                <a:solidFill>
                  <a:schemeClr val="bg1"/>
                </a:solidFill>
                <a:latin typeface="Tahoma"/>
                <a:cs typeface="Tahoma"/>
              </a:defRPr>
            </a:lvl1pPr>
          </a:lstStyle>
          <a:p>
            <a:pPr marL="38100">
              <a:lnSpc>
                <a:spcPts val="675"/>
              </a:lnSpc>
            </a:pPr>
            <a:fld id="{81D60167-4931-47E6-BA6A-407CBD079E47}" type="slidenum">
              <a:rPr spc="-15" dirty="0"/>
              <a:t>‹#›</a:t>
            </a:fld>
            <a:r>
              <a:rPr spc="-85" dirty="0"/>
              <a:t> </a:t>
            </a:r>
            <a:r>
              <a:rPr spc="85" dirty="0"/>
              <a:t>/</a:t>
            </a:r>
            <a:r>
              <a:rPr spc="-85" dirty="0"/>
              <a:t> </a:t>
            </a:r>
            <a:r>
              <a:rPr spc="-15" dirty="0"/>
              <a:t>12</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slide" Target="slide1.xml"/><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slide" Target="slide15.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slide" Target="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71755" rIns="0" bIns="0" rtlCol="0">
            <a:spAutoFit/>
          </a:bodyPr>
          <a:lstStyle/>
          <a:p>
            <a:pPr algn="ctr">
              <a:lnSpc>
                <a:spcPct val="100000"/>
              </a:lnSpc>
              <a:spcBef>
                <a:spcPts val="565"/>
              </a:spcBef>
            </a:pPr>
            <a:r>
              <a:rPr spc="-70" dirty="0"/>
              <a:t>Infrared</a:t>
            </a:r>
            <a:r>
              <a:rPr spc="30" dirty="0"/>
              <a:t> </a:t>
            </a:r>
            <a:r>
              <a:rPr spc="-35" dirty="0"/>
              <a:t>Luminosity</a:t>
            </a:r>
            <a:r>
              <a:rPr spc="35" dirty="0"/>
              <a:t> </a:t>
            </a:r>
            <a:r>
              <a:rPr spc="-35" dirty="0"/>
              <a:t>Functions</a:t>
            </a:r>
            <a:r>
              <a:rPr spc="30" dirty="0"/>
              <a:t> </a:t>
            </a:r>
            <a:r>
              <a:rPr spc="-40" dirty="0"/>
              <a:t>of</a:t>
            </a:r>
            <a:r>
              <a:rPr spc="35" dirty="0"/>
              <a:t> </a:t>
            </a:r>
            <a:r>
              <a:rPr spc="-50" dirty="0"/>
              <a:t>Galaxies</a:t>
            </a:r>
            <a:r>
              <a:rPr spc="25" dirty="0"/>
              <a:t> </a:t>
            </a:r>
            <a:r>
              <a:rPr spc="-60" dirty="0"/>
              <a:t>and</a:t>
            </a:r>
            <a:r>
              <a:rPr spc="35" dirty="0"/>
              <a:t> </a:t>
            </a:r>
            <a:r>
              <a:rPr spc="30" dirty="0"/>
              <a:t>AGN</a:t>
            </a:r>
          </a:p>
          <a:p>
            <a:pPr algn="ctr">
              <a:lnSpc>
                <a:spcPct val="100000"/>
              </a:lnSpc>
              <a:spcBef>
                <a:spcPts val="325"/>
              </a:spcBef>
            </a:pPr>
            <a:r>
              <a:rPr sz="1100" spc="65" dirty="0"/>
              <a:t>A</a:t>
            </a:r>
            <a:r>
              <a:rPr sz="1100" spc="-25" dirty="0"/>
              <a:t> </a:t>
            </a:r>
            <a:r>
              <a:rPr sz="1100" spc="-30" dirty="0"/>
              <a:t>Presentation</a:t>
            </a:r>
            <a:endParaRPr sz="1100"/>
          </a:p>
        </p:txBody>
      </p:sp>
      <p:sp>
        <p:nvSpPr>
          <p:cNvPr id="3" name="object 3"/>
          <p:cNvSpPr txBox="1"/>
          <p:nvPr/>
        </p:nvSpPr>
        <p:spPr>
          <a:xfrm>
            <a:off x="805205" y="1616835"/>
            <a:ext cx="2998470" cy="835025"/>
          </a:xfrm>
          <a:prstGeom prst="rect">
            <a:avLst/>
          </a:prstGeom>
        </p:spPr>
        <p:txBody>
          <a:bodyPr vert="horz" wrap="square" lIns="0" tIns="11430" rIns="0" bIns="0" rtlCol="0">
            <a:spAutoFit/>
          </a:bodyPr>
          <a:lstStyle/>
          <a:p>
            <a:pPr algn="ctr">
              <a:lnSpc>
                <a:spcPct val="100000"/>
              </a:lnSpc>
              <a:spcBef>
                <a:spcPts val="90"/>
              </a:spcBef>
            </a:pPr>
            <a:r>
              <a:rPr sz="1100" spc="-25" dirty="0">
                <a:latin typeface="Tahoma"/>
                <a:cs typeface="Tahoma"/>
              </a:rPr>
              <a:t>Daniel</a:t>
            </a:r>
            <a:r>
              <a:rPr sz="1100" spc="-30" dirty="0">
                <a:latin typeface="Tahoma"/>
                <a:cs typeface="Tahoma"/>
              </a:rPr>
              <a:t> </a:t>
            </a:r>
            <a:r>
              <a:rPr sz="1100" spc="-35" dirty="0">
                <a:latin typeface="Tahoma"/>
                <a:cs typeface="Tahoma"/>
              </a:rPr>
              <a:t>Lyon</a:t>
            </a:r>
            <a:endParaRPr sz="1100" dirty="0">
              <a:latin typeface="Tahoma"/>
              <a:cs typeface="Tahoma"/>
            </a:endParaRPr>
          </a:p>
          <a:p>
            <a:pPr>
              <a:lnSpc>
                <a:spcPct val="100000"/>
              </a:lnSpc>
              <a:spcBef>
                <a:spcPts val="50"/>
              </a:spcBef>
            </a:pPr>
            <a:endParaRPr sz="1150" dirty="0">
              <a:latin typeface="Tahoma"/>
              <a:cs typeface="Tahoma"/>
            </a:endParaRPr>
          </a:p>
          <a:p>
            <a:pPr algn="ctr">
              <a:lnSpc>
                <a:spcPct val="100000"/>
              </a:lnSpc>
            </a:pPr>
            <a:r>
              <a:rPr sz="800" spc="-10" dirty="0">
                <a:latin typeface="Tahoma"/>
                <a:cs typeface="Tahoma"/>
              </a:rPr>
              <a:t>Queensland</a:t>
            </a:r>
            <a:r>
              <a:rPr sz="800" spc="15" dirty="0">
                <a:latin typeface="Tahoma"/>
                <a:cs typeface="Tahoma"/>
              </a:rPr>
              <a:t> </a:t>
            </a:r>
            <a:r>
              <a:rPr sz="800" dirty="0">
                <a:latin typeface="Tahoma"/>
                <a:cs typeface="Tahoma"/>
              </a:rPr>
              <a:t>University</a:t>
            </a:r>
            <a:r>
              <a:rPr sz="800" spc="20" dirty="0">
                <a:latin typeface="Tahoma"/>
                <a:cs typeface="Tahoma"/>
              </a:rPr>
              <a:t> </a:t>
            </a:r>
            <a:r>
              <a:rPr sz="800" spc="-5" dirty="0">
                <a:latin typeface="Tahoma"/>
                <a:cs typeface="Tahoma"/>
              </a:rPr>
              <a:t>of</a:t>
            </a:r>
            <a:r>
              <a:rPr sz="800" spc="20" dirty="0">
                <a:latin typeface="Tahoma"/>
                <a:cs typeface="Tahoma"/>
              </a:rPr>
              <a:t> </a:t>
            </a:r>
            <a:r>
              <a:rPr sz="800" spc="-10" dirty="0">
                <a:latin typeface="Tahoma"/>
                <a:cs typeface="Tahoma"/>
              </a:rPr>
              <a:t>Technology</a:t>
            </a:r>
            <a:endParaRPr sz="800" dirty="0">
              <a:latin typeface="Tahoma"/>
              <a:cs typeface="Tahoma"/>
            </a:endParaRPr>
          </a:p>
          <a:p>
            <a:pPr>
              <a:lnSpc>
                <a:spcPct val="100000"/>
              </a:lnSpc>
              <a:spcBef>
                <a:spcPts val="20"/>
              </a:spcBef>
            </a:pPr>
            <a:endParaRPr sz="1100" dirty="0">
              <a:latin typeface="Tahoma"/>
              <a:cs typeface="Tahoma"/>
            </a:endParaRPr>
          </a:p>
          <a:p>
            <a:pPr algn="ctr">
              <a:lnSpc>
                <a:spcPct val="100000"/>
              </a:lnSpc>
            </a:pPr>
            <a:r>
              <a:rPr sz="1100" spc="-5" dirty="0">
                <a:latin typeface="Tahoma"/>
                <a:cs typeface="Tahoma"/>
              </a:rPr>
              <a:t>Mount</a:t>
            </a:r>
            <a:r>
              <a:rPr sz="1100" spc="15" dirty="0">
                <a:latin typeface="Tahoma"/>
                <a:cs typeface="Tahoma"/>
              </a:rPr>
              <a:t> </a:t>
            </a:r>
            <a:r>
              <a:rPr sz="1100" spc="-25" dirty="0">
                <a:latin typeface="Tahoma"/>
                <a:cs typeface="Tahoma"/>
              </a:rPr>
              <a:t>Stromlo</a:t>
            </a:r>
            <a:r>
              <a:rPr sz="1100" spc="20" dirty="0">
                <a:latin typeface="Tahoma"/>
                <a:cs typeface="Tahoma"/>
              </a:rPr>
              <a:t> </a:t>
            </a:r>
            <a:r>
              <a:rPr sz="1100" spc="-30" dirty="0">
                <a:latin typeface="Tahoma"/>
                <a:cs typeface="Tahoma"/>
              </a:rPr>
              <a:t>Student</a:t>
            </a:r>
            <a:r>
              <a:rPr sz="1100" spc="20" dirty="0">
                <a:latin typeface="Tahoma"/>
                <a:cs typeface="Tahoma"/>
              </a:rPr>
              <a:t> </a:t>
            </a:r>
            <a:r>
              <a:rPr sz="1100" spc="-50" dirty="0">
                <a:latin typeface="Tahoma"/>
                <a:cs typeface="Tahoma"/>
              </a:rPr>
              <a:t>Seminars,</a:t>
            </a:r>
            <a:r>
              <a:rPr sz="1100" spc="25" dirty="0">
                <a:latin typeface="Tahoma"/>
                <a:cs typeface="Tahoma"/>
              </a:rPr>
              <a:t> </a:t>
            </a:r>
            <a:r>
              <a:rPr sz="1100" spc="-50" dirty="0">
                <a:latin typeface="Tahoma"/>
                <a:cs typeface="Tahoma"/>
              </a:rPr>
              <a:t>September</a:t>
            </a:r>
            <a:r>
              <a:rPr sz="1100" spc="20" dirty="0">
                <a:latin typeface="Tahoma"/>
                <a:cs typeface="Tahoma"/>
              </a:rPr>
              <a:t> </a:t>
            </a:r>
            <a:r>
              <a:rPr sz="1100" spc="-55" dirty="0">
                <a:latin typeface="Tahoma"/>
                <a:cs typeface="Tahoma"/>
              </a:rPr>
              <a:t>2024</a:t>
            </a:r>
            <a:endParaRPr sz="1100" dirty="0">
              <a:latin typeface="Tahoma"/>
              <a:cs typeface="Tahoma"/>
            </a:endParaRPr>
          </a:p>
        </p:txBody>
      </p:sp>
      <p:grpSp>
        <p:nvGrpSpPr>
          <p:cNvPr id="4" name="object 4"/>
          <p:cNvGrpSpPr/>
          <p:nvPr/>
        </p:nvGrpSpPr>
        <p:grpSpPr>
          <a:xfrm>
            <a:off x="0" y="3346348"/>
            <a:ext cx="4608195" cy="109855"/>
            <a:chOff x="0" y="3346348"/>
            <a:chExt cx="4608195" cy="109855"/>
          </a:xfrm>
        </p:grpSpPr>
        <p:sp>
          <p:nvSpPr>
            <p:cNvPr id="5" name="object 5"/>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6" name="object 6"/>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7" name="object 7"/>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9" name="object 9"/>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3" action="ppaction://hlinksldjump"/>
              </a:rPr>
              <a:t>Luminosity</a:t>
            </a:r>
            <a:r>
              <a:rPr sz="600" spc="-10" dirty="0">
                <a:solidFill>
                  <a:srgbClr val="FFFFFF"/>
                </a:solidFill>
                <a:latin typeface="Tahoma"/>
                <a:cs typeface="Tahoma"/>
                <a:hlinkClick r:id="rId3" action="ppaction://hlinksldjump"/>
              </a:rPr>
              <a:t> </a:t>
            </a:r>
            <a:r>
              <a:rPr sz="600" dirty="0">
                <a:solidFill>
                  <a:srgbClr val="FFFFFF"/>
                </a:solidFill>
                <a:latin typeface="Tahoma"/>
                <a:cs typeface="Tahoma"/>
                <a:hlinkClick r:id="rId3" action="ppaction://hlinksldjump"/>
              </a:rPr>
              <a:t>Functions</a:t>
            </a:r>
            <a:endParaRPr sz="6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spc="35" dirty="0"/>
              <a:t>MSSS</a:t>
            </a:r>
            <a:r>
              <a:rPr spc="-30" dirty="0"/>
              <a:t> </a:t>
            </a:r>
            <a:r>
              <a:rPr spc="-15" dirty="0"/>
              <a:t>2024</a:t>
            </a:r>
          </a:p>
        </p:txBody>
      </p:sp>
      <p:sp>
        <p:nvSpPr>
          <p:cNvPr id="11" name="object 11"/>
          <p:cNvSpPr txBox="1"/>
          <p:nvPr/>
        </p:nvSpPr>
        <p:spPr>
          <a:xfrm>
            <a:off x="4314076" y="3351784"/>
            <a:ext cx="277495" cy="102235"/>
          </a:xfrm>
          <a:prstGeom prst="rect">
            <a:avLst/>
          </a:prstGeom>
        </p:spPr>
        <p:txBody>
          <a:bodyPr vert="horz" wrap="square" lIns="0" tIns="0" rIns="0" bIns="0" rtlCol="0">
            <a:spAutoFit/>
          </a:bodyPr>
          <a:lstStyle/>
          <a:p>
            <a:pPr marL="38100">
              <a:lnSpc>
                <a:spcPts val="675"/>
              </a:lnSpc>
            </a:pPr>
            <a:fld id="{81D60167-4931-47E6-BA6A-407CBD079E47}" type="slidenum">
              <a:rPr sz="600" spc="-15" dirty="0">
                <a:solidFill>
                  <a:srgbClr val="FFFFFF"/>
                </a:solidFill>
                <a:latin typeface="Tahoma"/>
                <a:cs typeface="Tahoma"/>
              </a:rPr>
              <a:t>1</a:t>
            </a:fld>
            <a:r>
              <a:rPr sz="600" spc="-85" dirty="0">
                <a:solidFill>
                  <a:srgbClr val="FFFFFF"/>
                </a:solidFill>
                <a:latin typeface="Tahoma"/>
                <a:cs typeface="Tahoma"/>
              </a:rPr>
              <a:t> </a:t>
            </a:r>
            <a:r>
              <a:rPr sz="600" spc="85" dirty="0">
                <a:solidFill>
                  <a:srgbClr val="FFFFFF"/>
                </a:solidFill>
                <a:latin typeface="Tahoma"/>
                <a:cs typeface="Tahoma"/>
              </a:rPr>
              <a:t>/</a:t>
            </a:r>
            <a:r>
              <a:rPr sz="600" spc="-85" dirty="0">
                <a:solidFill>
                  <a:srgbClr val="FFFFFF"/>
                </a:solidFill>
                <a:latin typeface="Tahoma"/>
                <a:cs typeface="Tahoma"/>
              </a:rPr>
              <a:t> </a:t>
            </a:r>
            <a:r>
              <a:rPr sz="600" spc="-15" dirty="0">
                <a:solidFill>
                  <a:srgbClr val="FFFFFF"/>
                </a:solidFill>
                <a:latin typeface="Tahoma"/>
                <a:cs typeface="Tahoma"/>
              </a:rPr>
              <a:t>12</a:t>
            </a:r>
            <a:endParaRPr sz="600">
              <a:latin typeface="Tahoma"/>
              <a:cs typeface="Tahoma"/>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9878"/>
            <a:ext cx="2388870"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Modelling</a:t>
            </a:r>
            <a:r>
              <a:rPr sz="1400" spc="35" dirty="0">
                <a:solidFill>
                  <a:srgbClr val="FFFFFF"/>
                </a:solidFill>
                <a:latin typeface="Tahoma"/>
                <a:cs typeface="Tahoma"/>
              </a:rPr>
              <a:t> </a:t>
            </a:r>
            <a:r>
              <a:rPr sz="1400" spc="-35" dirty="0">
                <a:solidFill>
                  <a:srgbClr val="FFFFFF"/>
                </a:solidFill>
                <a:latin typeface="Tahoma"/>
                <a:cs typeface="Tahoma"/>
              </a:rPr>
              <a:t>Luminosity</a:t>
            </a:r>
            <a:r>
              <a:rPr sz="1400" spc="35" dirty="0">
                <a:solidFill>
                  <a:srgbClr val="FFFFFF"/>
                </a:solidFill>
                <a:latin typeface="Tahoma"/>
                <a:cs typeface="Tahoma"/>
              </a:rPr>
              <a:t> </a:t>
            </a:r>
            <a:r>
              <a:rPr sz="1400" spc="-35" dirty="0">
                <a:solidFill>
                  <a:srgbClr val="FFFFFF"/>
                </a:solidFill>
                <a:latin typeface="Tahoma"/>
                <a:cs typeface="Tahoma"/>
              </a:rPr>
              <a:t>Functions</a:t>
            </a:r>
            <a:endParaRPr sz="1400">
              <a:latin typeface="Tahoma"/>
              <a:cs typeface="Tahoma"/>
            </a:endParaRPr>
          </a:p>
        </p:txBody>
      </p:sp>
      <p:sp>
        <p:nvSpPr>
          <p:cNvPr id="3" name="object 3"/>
          <p:cNvSpPr txBox="1"/>
          <p:nvPr/>
        </p:nvSpPr>
        <p:spPr>
          <a:xfrm>
            <a:off x="125844" y="896225"/>
            <a:ext cx="1451610" cy="191770"/>
          </a:xfrm>
          <a:prstGeom prst="rect">
            <a:avLst/>
          </a:prstGeom>
        </p:spPr>
        <p:txBody>
          <a:bodyPr vert="horz" wrap="square" lIns="0" tIns="11430" rIns="0" bIns="0" rtlCol="0">
            <a:spAutoFit/>
          </a:bodyPr>
          <a:lstStyle/>
          <a:p>
            <a:pPr marL="12700">
              <a:lnSpc>
                <a:spcPct val="100000"/>
              </a:lnSpc>
              <a:spcBef>
                <a:spcPts val="90"/>
              </a:spcBef>
            </a:pPr>
            <a:r>
              <a:rPr sz="1100" spc="-20" dirty="0">
                <a:latin typeface="Tahoma"/>
                <a:cs typeface="Tahoma"/>
              </a:rPr>
              <a:t>The</a:t>
            </a:r>
            <a:r>
              <a:rPr sz="1100" spc="-10" dirty="0">
                <a:latin typeface="Tahoma"/>
                <a:cs typeface="Tahoma"/>
              </a:rPr>
              <a:t> </a:t>
            </a:r>
            <a:r>
              <a:rPr sz="1100" spc="-40" dirty="0">
                <a:latin typeface="Tahoma"/>
                <a:cs typeface="Tahoma"/>
              </a:rPr>
              <a:t>Schechter</a:t>
            </a:r>
            <a:r>
              <a:rPr sz="1100" spc="-10" dirty="0">
                <a:latin typeface="Tahoma"/>
                <a:cs typeface="Tahoma"/>
              </a:rPr>
              <a:t> </a:t>
            </a:r>
            <a:r>
              <a:rPr sz="1100" spc="-30" dirty="0">
                <a:latin typeface="Tahoma"/>
                <a:cs typeface="Tahoma"/>
              </a:rPr>
              <a:t>Function:</a:t>
            </a:r>
            <a:endParaRPr sz="1100">
              <a:latin typeface="Tahoma"/>
              <a:cs typeface="Tahoma"/>
            </a:endParaRPr>
          </a:p>
        </p:txBody>
      </p:sp>
      <p:sp>
        <p:nvSpPr>
          <p:cNvPr id="4" name="object 4"/>
          <p:cNvSpPr txBox="1"/>
          <p:nvPr/>
        </p:nvSpPr>
        <p:spPr>
          <a:xfrm>
            <a:off x="1323924" y="1275307"/>
            <a:ext cx="574675"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Calibri"/>
                <a:cs typeface="Calibri"/>
              </a:rPr>
              <a:t>ϕ</a:t>
            </a:r>
            <a:r>
              <a:rPr sz="1100" spc="-10" dirty="0">
                <a:latin typeface="Tahoma"/>
                <a:cs typeface="Tahoma"/>
              </a:rPr>
              <a:t>(</a:t>
            </a:r>
            <a:r>
              <a:rPr sz="1100" i="1" spc="-10" dirty="0">
                <a:latin typeface="Arial"/>
                <a:cs typeface="Arial"/>
              </a:rPr>
              <a:t>L</a:t>
            </a:r>
            <a:r>
              <a:rPr sz="1100" spc="-10" dirty="0">
                <a:latin typeface="Tahoma"/>
                <a:cs typeface="Tahoma"/>
              </a:rPr>
              <a:t>)</a:t>
            </a:r>
            <a:r>
              <a:rPr sz="1100" spc="-75" dirty="0">
                <a:latin typeface="Tahoma"/>
                <a:cs typeface="Tahoma"/>
              </a:rPr>
              <a:t> </a:t>
            </a:r>
            <a:r>
              <a:rPr sz="1100" spc="45" dirty="0">
                <a:latin typeface="Tahoma"/>
                <a:cs typeface="Tahoma"/>
              </a:rPr>
              <a:t>=</a:t>
            </a:r>
            <a:r>
              <a:rPr sz="1100" spc="-75" dirty="0">
                <a:latin typeface="Tahoma"/>
                <a:cs typeface="Tahoma"/>
              </a:rPr>
              <a:t> </a:t>
            </a:r>
            <a:r>
              <a:rPr sz="1100" i="1" spc="-5" dirty="0">
                <a:latin typeface="Calibri"/>
                <a:cs typeface="Calibri"/>
              </a:rPr>
              <a:t>ϕ</a:t>
            </a:r>
            <a:endParaRPr sz="1100">
              <a:latin typeface="Calibri"/>
              <a:cs typeface="Calibri"/>
            </a:endParaRPr>
          </a:p>
        </p:txBody>
      </p:sp>
      <p:sp>
        <p:nvSpPr>
          <p:cNvPr id="5" name="object 5"/>
          <p:cNvSpPr txBox="1"/>
          <p:nvPr/>
        </p:nvSpPr>
        <p:spPr>
          <a:xfrm>
            <a:off x="1872716" y="1255431"/>
            <a:ext cx="79375" cy="147320"/>
          </a:xfrm>
          <a:prstGeom prst="rect">
            <a:avLst/>
          </a:prstGeom>
        </p:spPr>
        <p:txBody>
          <a:bodyPr vert="horz" wrap="square" lIns="0" tIns="12065" rIns="0" bIns="0" rtlCol="0">
            <a:spAutoFit/>
          </a:bodyPr>
          <a:lstStyle/>
          <a:p>
            <a:pPr marL="12700">
              <a:lnSpc>
                <a:spcPct val="100000"/>
              </a:lnSpc>
              <a:spcBef>
                <a:spcPts val="95"/>
              </a:spcBef>
            </a:pPr>
            <a:r>
              <a:rPr sz="800" spc="35" dirty="0">
                <a:latin typeface="Cambria"/>
                <a:cs typeface="Cambria"/>
              </a:rPr>
              <a:t>∗</a:t>
            </a:r>
            <a:endParaRPr sz="800">
              <a:latin typeface="Cambria"/>
              <a:cs typeface="Cambria"/>
            </a:endParaRPr>
          </a:p>
        </p:txBody>
      </p:sp>
      <p:sp>
        <p:nvSpPr>
          <p:cNvPr id="6" name="object 6"/>
          <p:cNvSpPr txBox="1"/>
          <p:nvPr/>
        </p:nvSpPr>
        <p:spPr>
          <a:xfrm>
            <a:off x="2034971" y="1181581"/>
            <a:ext cx="230504" cy="340995"/>
          </a:xfrm>
          <a:prstGeom prst="rect">
            <a:avLst/>
          </a:prstGeom>
        </p:spPr>
        <p:txBody>
          <a:bodyPr vert="horz" wrap="square" lIns="0" tIns="32384" rIns="0" bIns="0" rtlCol="0">
            <a:spAutoFit/>
          </a:bodyPr>
          <a:lstStyle/>
          <a:p>
            <a:pPr marL="50800" marR="43180">
              <a:lnSpc>
                <a:spcPts val="1170"/>
              </a:lnSpc>
              <a:spcBef>
                <a:spcPts val="254"/>
              </a:spcBef>
            </a:pPr>
            <a:r>
              <a:rPr sz="1100" u="sng" spc="-45" dirty="0">
                <a:uFill>
                  <a:solidFill>
                    <a:srgbClr val="000000"/>
                  </a:solidFill>
                </a:uFill>
                <a:latin typeface="Times New Roman"/>
                <a:cs typeface="Times New Roman"/>
              </a:rPr>
              <a:t> </a:t>
            </a:r>
            <a:r>
              <a:rPr sz="1100" i="1" u="sng" spc="-25" dirty="0">
                <a:uFill>
                  <a:solidFill>
                    <a:srgbClr val="000000"/>
                  </a:solidFill>
                </a:uFill>
                <a:latin typeface="Arial"/>
                <a:cs typeface="Arial"/>
              </a:rPr>
              <a:t>L </a:t>
            </a:r>
            <a:r>
              <a:rPr sz="1100" i="1" spc="-295" dirty="0">
                <a:latin typeface="Arial"/>
                <a:cs typeface="Arial"/>
              </a:rPr>
              <a:t> </a:t>
            </a:r>
            <a:r>
              <a:rPr sz="1650" i="1" spc="-37" baseline="-15151" dirty="0">
                <a:latin typeface="Arial"/>
                <a:cs typeface="Arial"/>
              </a:rPr>
              <a:t>L</a:t>
            </a:r>
            <a:r>
              <a:rPr sz="800" spc="35" dirty="0">
                <a:latin typeface="Cambria"/>
                <a:cs typeface="Cambria"/>
              </a:rPr>
              <a:t>∗</a:t>
            </a:r>
            <a:endParaRPr sz="800">
              <a:latin typeface="Cambria"/>
              <a:cs typeface="Cambria"/>
            </a:endParaRPr>
          </a:p>
        </p:txBody>
      </p:sp>
      <p:sp>
        <p:nvSpPr>
          <p:cNvPr id="7" name="object 7"/>
          <p:cNvSpPr txBox="1"/>
          <p:nvPr/>
        </p:nvSpPr>
        <p:spPr>
          <a:xfrm>
            <a:off x="1955901" y="1079955"/>
            <a:ext cx="394970" cy="191770"/>
          </a:xfrm>
          <a:prstGeom prst="rect">
            <a:avLst/>
          </a:prstGeom>
        </p:spPr>
        <p:txBody>
          <a:bodyPr vert="horz" wrap="square" lIns="0" tIns="151130" rIns="0" bIns="0" rtlCol="0">
            <a:spAutoFit/>
          </a:bodyPr>
          <a:lstStyle/>
          <a:p>
            <a:pPr marL="12700">
              <a:lnSpc>
                <a:spcPct val="100000"/>
              </a:lnSpc>
              <a:spcBef>
                <a:spcPts val="1190"/>
              </a:spcBef>
              <a:tabLst>
                <a:tab pos="280035" algn="l"/>
              </a:tabLst>
            </a:pPr>
            <a:r>
              <a:rPr sz="1100" spc="450" dirty="0">
                <a:latin typeface="Lucida Sans Unicode"/>
                <a:cs typeface="Lucida Sans Unicode"/>
              </a:rPr>
              <a:t> 	 </a:t>
            </a:r>
            <a:endParaRPr sz="1100">
              <a:latin typeface="Lucida Sans Unicode"/>
              <a:cs typeface="Lucida Sans Unicode"/>
            </a:endParaRPr>
          </a:p>
        </p:txBody>
      </p:sp>
      <p:sp>
        <p:nvSpPr>
          <p:cNvPr id="8" name="object 8"/>
          <p:cNvSpPr txBox="1"/>
          <p:nvPr/>
        </p:nvSpPr>
        <p:spPr>
          <a:xfrm>
            <a:off x="2325395" y="1151812"/>
            <a:ext cx="232410"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Tahoma"/>
                <a:cs typeface="Tahoma"/>
              </a:rPr>
              <a:t>1</a:t>
            </a:r>
            <a:r>
              <a:rPr sz="800" spc="215" dirty="0">
                <a:latin typeface="Cambria"/>
                <a:cs typeface="Cambria"/>
              </a:rPr>
              <a:t>−</a:t>
            </a:r>
            <a:r>
              <a:rPr sz="800" i="1" spc="50" dirty="0">
                <a:latin typeface="Sitka Text"/>
                <a:cs typeface="Sitka Text"/>
              </a:rPr>
              <a:t>α</a:t>
            </a:r>
            <a:endParaRPr sz="800">
              <a:latin typeface="Sitka Text"/>
              <a:cs typeface="Sitka Text"/>
            </a:endParaRPr>
          </a:p>
        </p:txBody>
      </p:sp>
      <p:sp>
        <p:nvSpPr>
          <p:cNvPr id="9" name="object 9"/>
          <p:cNvSpPr txBox="1"/>
          <p:nvPr/>
        </p:nvSpPr>
        <p:spPr>
          <a:xfrm>
            <a:off x="3006369" y="1181581"/>
            <a:ext cx="130810" cy="191770"/>
          </a:xfrm>
          <a:prstGeom prst="rect">
            <a:avLst/>
          </a:prstGeom>
        </p:spPr>
        <p:txBody>
          <a:bodyPr vert="horz" wrap="square" lIns="0" tIns="11430" rIns="0" bIns="0" rtlCol="0">
            <a:spAutoFit/>
          </a:bodyPr>
          <a:lstStyle/>
          <a:p>
            <a:pPr marL="12700">
              <a:lnSpc>
                <a:spcPct val="100000"/>
              </a:lnSpc>
              <a:spcBef>
                <a:spcPts val="90"/>
              </a:spcBef>
            </a:pPr>
            <a:r>
              <a:rPr sz="1100" u="sng" spc="-45" dirty="0">
                <a:uFill>
                  <a:solidFill>
                    <a:srgbClr val="000000"/>
                  </a:solidFill>
                </a:uFill>
                <a:latin typeface="Times New Roman"/>
                <a:cs typeface="Times New Roman"/>
              </a:rPr>
              <a:t> </a:t>
            </a:r>
            <a:r>
              <a:rPr sz="1100" i="1" u="sng" spc="-25" dirty="0">
                <a:uFill>
                  <a:solidFill>
                    <a:srgbClr val="000000"/>
                  </a:solidFill>
                </a:uFill>
                <a:latin typeface="Arial"/>
                <a:cs typeface="Arial"/>
              </a:rPr>
              <a:t>L</a:t>
            </a:r>
            <a:endParaRPr sz="1100">
              <a:latin typeface="Arial"/>
              <a:cs typeface="Arial"/>
            </a:endParaRPr>
          </a:p>
        </p:txBody>
      </p:sp>
      <p:sp>
        <p:nvSpPr>
          <p:cNvPr id="10" name="object 10"/>
          <p:cNvSpPr txBox="1"/>
          <p:nvPr/>
        </p:nvSpPr>
        <p:spPr>
          <a:xfrm>
            <a:off x="2535897" y="1275307"/>
            <a:ext cx="650240" cy="191770"/>
          </a:xfrm>
          <a:prstGeom prst="rect">
            <a:avLst/>
          </a:prstGeom>
        </p:spPr>
        <p:txBody>
          <a:bodyPr vert="horz" wrap="square" lIns="0" tIns="11430" rIns="0" bIns="0" rtlCol="0">
            <a:spAutoFit/>
          </a:bodyPr>
          <a:lstStyle/>
          <a:p>
            <a:pPr marL="38100">
              <a:lnSpc>
                <a:spcPct val="100000"/>
              </a:lnSpc>
              <a:spcBef>
                <a:spcPts val="90"/>
              </a:spcBef>
            </a:pPr>
            <a:r>
              <a:rPr sz="1100" spc="-65" dirty="0">
                <a:latin typeface="Tahoma"/>
                <a:cs typeface="Tahoma"/>
              </a:rPr>
              <a:t>exp</a:t>
            </a:r>
            <a:r>
              <a:rPr sz="1100" spc="300" dirty="0">
                <a:latin typeface="Tahoma"/>
                <a:cs typeface="Tahoma"/>
              </a:rPr>
              <a:t> </a:t>
            </a:r>
            <a:r>
              <a:rPr sz="1100" i="1" spc="-25" dirty="0">
                <a:latin typeface="Verdana"/>
                <a:cs typeface="Verdana"/>
              </a:rPr>
              <a:t>−</a:t>
            </a:r>
            <a:r>
              <a:rPr sz="1650" i="1" spc="-37" baseline="-37878" dirty="0">
                <a:latin typeface="Arial"/>
                <a:cs typeface="Arial"/>
              </a:rPr>
              <a:t>L</a:t>
            </a:r>
            <a:r>
              <a:rPr sz="1200" spc="-37" baseline="-31250" dirty="0">
                <a:latin typeface="Cambria"/>
                <a:cs typeface="Cambria"/>
              </a:rPr>
              <a:t>∗</a:t>
            </a:r>
            <a:endParaRPr sz="1200" baseline="-31250">
              <a:latin typeface="Cambria"/>
              <a:cs typeface="Cambria"/>
            </a:endParaRPr>
          </a:p>
        </p:txBody>
      </p:sp>
      <p:sp>
        <p:nvSpPr>
          <p:cNvPr id="11" name="object 11"/>
          <p:cNvSpPr txBox="1"/>
          <p:nvPr/>
        </p:nvSpPr>
        <p:spPr>
          <a:xfrm>
            <a:off x="2781439" y="1079955"/>
            <a:ext cx="502920" cy="191770"/>
          </a:xfrm>
          <a:prstGeom prst="rect">
            <a:avLst/>
          </a:prstGeom>
        </p:spPr>
        <p:txBody>
          <a:bodyPr vert="horz" wrap="square" lIns="0" tIns="151130" rIns="0" bIns="0" rtlCol="0">
            <a:spAutoFit/>
          </a:bodyPr>
          <a:lstStyle/>
          <a:p>
            <a:pPr marL="12700">
              <a:lnSpc>
                <a:spcPct val="100000"/>
              </a:lnSpc>
              <a:spcBef>
                <a:spcPts val="1190"/>
              </a:spcBef>
              <a:tabLst>
                <a:tab pos="387350" algn="l"/>
              </a:tabLst>
            </a:pPr>
            <a:r>
              <a:rPr sz="1100" spc="450" dirty="0">
                <a:latin typeface="Lucida Sans Unicode"/>
                <a:cs typeface="Lucida Sans Unicode"/>
              </a:rPr>
              <a:t> 	 </a:t>
            </a:r>
            <a:endParaRPr sz="1100">
              <a:latin typeface="Lucida Sans Unicode"/>
              <a:cs typeface="Lucida Sans Unicode"/>
            </a:endParaRPr>
          </a:p>
        </p:txBody>
      </p:sp>
      <p:sp>
        <p:nvSpPr>
          <p:cNvPr id="12" name="object 12"/>
          <p:cNvSpPr txBox="1"/>
          <p:nvPr/>
        </p:nvSpPr>
        <p:spPr>
          <a:xfrm>
            <a:off x="4279722" y="1275307"/>
            <a:ext cx="202565" cy="191770"/>
          </a:xfrm>
          <a:prstGeom prst="rect">
            <a:avLst/>
          </a:prstGeom>
        </p:spPr>
        <p:txBody>
          <a:bodyPr vert="horz" wrap="square" lIns="0" tIns="11430" rIns="0" bIns="0" rtlCol="0">
            <a:spAutoFit/>
          </a:bodyPr>
          <a:lstStyle/>
          <a:p>
            <a:pPr marL="12700">
              <a:lnSpc>
                <a:spcPct val="100000"/>
              </a:lnSpc>
              <a:spcBef>
                <a:spcPts val="90"/>
              </a:spcBef>
            </a:pPr>
            <a:r>
              <a:rPr sz="1100" spc="-20" dirty="0">
                <a:latin typeface="Tahoma"/>
                <a:cs typeface="Tahoma"/>
              </a:rPr>
              <a:t>(3)</a:t>
            </a:r>
            <a:endParaRPr sz="1100">
              <a:latin typeface="Tahoma"/>
              <a:cs typeface="Tahoma"/>
            </a:endParaRPr>
          </a:p>
        </p:txBody>
      </p:sp>
      <p:sp>
        <p:nvSpPr>
          <p:cNvPr id="13" name="object 13"/>
          <p:cNvSpPr txBox="1"/>
          <p:nvPr/>
        </p:nvSpPr>
        <p:spPr>
          <a:xfrm>
            <a:off x="125844" y="1758644"/>
            <a:ext cx="1408430" cy="191770"/>
          </a:xfrm>
          <a:prstGeom prst="rect">
            <a:avLst/>
          </a:prstGeom>
        </p:spPr>
        <p:txBody>
          <a:bodyPr vert="horz" wrap="square" lIns="0" tIns="11430" rIns="0" bIns="0" rtlCol="0">
            <a:spAutoFit/>
          </a:bodyPr>
          <a:lstStyle/>
          <a:p>
            <a:pPr marL="12700">
              <a:lnSpc>
                <a:spcPct val="100000"/>
              </a:lnSpc>
              <a:spcBef>
                <a:spcPts val="90"/>
              </a:spcBef>
            </a:pPr>
            <a:r>
              <a:rPr sz="1100" spc="-20" dirty="0">
                <a:latin typeface="Tahoma"/>
                <a:cs typeface="Tahoma"/>
              </a:rPr>
              <a:t>The </a:t>
            </a:r>
            <a:r>
              <a:rPr sz="1100" spc="-50" dirty="0">
                <a:latin typeface="Tahoma"/>
                <a:cs typeface="Tahoma"/>
              </a:rPr>
              <a:t>Saunders</a:t>
            </a:r>
            <a:r>
              <a:rPr sz="1100" spc="-15" dirty="0">
                <a:latin typeface="Tahoma"/>
                <a:cs typeface="Tahoma"/>
              </a:rPr>
              <a:t> </a:t>
            </a:r>
            <a:r>
              <a:rPr sz="1100" spc="-30" dirty="0">
                <a:latin typeface="Tahoma"/>
                <a:cs typeface="Tahoma"/>
              </a:rPr>
              <a:t>Function:</a:t>
            </a:r>
            <a:endParaRPr sz="1100">
              <a:latin typeface="Tahoma"/>
              <a:cs typeface="Tahoma"/>
            </a:endParaRPr>
          </a:p>
        </p:txBody>
      </p:sp>
      <p:sp>
        <p:nvSpPr>
          <p:cNvPr id="14" name="object 14"/>
          <p:cNvSpPr txBox="1"/>
          <p:nvPr/>
        </p:nvSpPr>
        <p:spPr>
          <a:xfrm>
            <a:off x="842746" y="2137726"/>
            <a:ext cx="574675"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Calibri"/>
                <a:cs typeface="Calibri"/>
              </a:rPr>
              <a:t>ϕ</a:t>
            </a:r>
            <a:r>
              <a:rPr sz="1100" spc="-10" dirty="0">
                <a:latin typeface="Tahoma"/>
                <a:cs typeface="Tahoma"/>
              </a:rPr>
              <a:t>(</a:t>
            </a:r>
            <a:r>
              <a:rPr sz="1100" i="1" spc="-10" dirty="0">
                <a:latin typeface="Arial"/>
                <a:cs typeface="Arial"/>
              </a:rPr>
              <a:t>L</a:t>
            </a:r>
            <a:r>
              <a:rPr sz="1100" spc="-10" dirty="0">
                <a:latin typeface="Tahoma"/>
                <a:cs typeface="Tahoma"/>
              </a:rPr>
              <a:t>)</a:t>
            </a:r>
            <a:r>
              <a:rPr sz="1100" spc="-75" dirty="0">
                <a:latin typeface="Tahoma"/>
                <a:cs typeface="Tahoma"/>
              </a:rPr>
              <a:t> </a:t>
            </a:r>
            <a:r>
              <a:rPr sz="1100" spc="45" dirty="0">
                <a:latin typeface="Tahoma"/>
                <a:cs typeface="Tahoma"/>
              </a:rPr>
              <a:t>=</a:t>
            </a:r>
            <a:r>
              <a:rPr sz="1100" spc="-75" dirty="0">
                <a:latin typeface="Tahoma"/>
                <a:cs typeface="Tahoma"/>
              </a:rPr>
              <a:t> </a:t>
            </a:r>
            <a:r>
              <a:rPr sz="1100" i="1" spc="-5" dirty="0">
                <a:latin typeface="Calibri"/>
                <a:cs typeface="Calibri"/>
              </a:rPr>
              <a:t>ϕ</a:t>
            </a:r>
            <a:endParaRPr sz="1100">
              <a:latin typeface="Calibri"/>
              <a:cs typeface="Calibri"/>
            </a:endParaRPr>
          </a:p>
        </p:txBody>
      </p:sp>
      <p:sp>
        <p:nvSpPr>
          <p:cNvPr id="15" name="object 15"/>
          <p:cNvSpPr txBox="1"/>
          <p:nvPr/>
        </p:nvSpPr>
        <p:spPr>
          <a:xfrm>
            <a:off x="1391538" y="2117838"/>
            <a:ext cx="79375" cy="147320"/>
          </a:xfrm>
          <a:prstGeom prst="rect">
            <a:avLst/>
          </a:prstGeom>
        </p:spPr>
        <p:txBody>
          <a:bodyPr vert="horz" wrap="square" lIns="0" tIns="12065" rIns="0" bIns="0" rtlCol="0">
            <a:spAutoFit/>
          </a:bodyPr>
          <a:lstStyle/>
          <a:p>
            <a:pPr marL="12700">
              <a:lnSpc>
                <a:spcPct val="100000"/>
              </a:lnSpc>
              <a:spcBef>
                <a:spcPts val="95"/>
              </a:spcBef>
            </a:pPr>
            <a:r>
              <a:rPr sz="800" spc="35" dirty="0">
                <a:latin typeface="Cambria"/>
                <a:cs typeface="Cambria"/>
              </a:rPr>
              <a:t>∗</a:t>
            </a:r>
            <a:endParaRPr sz="800">
              <a:latin typeface="Cambria"/>
              <a:cs typeface="Cambria"/>
            </a:endParaRPr>
          </a:p>
        </p:txBody>
      </p:sp>
      <p:sp>
        <p:nvSpPr>
          <p:cNvPr id="16" name="object 16"/>
          <p:cNvSpPr txBox="1"/>
          <p:nvPr/>
        </p:nvSpPr>
        <p:spPr>
          <a:xfrm>
            <a:off x="1553806" y="2044000"/>
            <a:ext cx="230504" cy="340995"/>
          </a:xfrm>
          <a:prstGeom prst="rect">
            <a:avLst/>
          </a:prstGeom>
        </p:spPr>
        <p:txBody>
          <a:bodyPr vert="horz" wrap="square" lIns="0" tIns="32384" rIns="0" bIns="0" rtlCol="0">
            <a:spAutoFit/>
          </a:bodyPr>
          <a:lstStyle/>
          <a:p>
            <a:pPr marL="50800" marR="43180">
              <a:lnSpc>
                <a:spcPts val="1170"/>
              </a:lnSpc>
              <a:spcBef>
                <a:spcPts val="254"/>
              </a:spcBef>
            </a:pPr>
            <a:r>
              <a:rPr sz="1100" u="sng" spc="-45" dirty="0">
                <a:uFill>
                  <a:solidFill>
                    <a:srgbClr val="000000"/>
                  </a:solidFill>
                </a:uFill>
                <a:latin typeface="Times New Roman"/>
                <a:cs typeface="Times New Roman"/>
              </a:rPr>
              <a:t> </a:t>
            </a:r>
            <a:r>
              <a:rPr sz="1100" i="1" u="sng" spc="-25" dirty="0">
                <a:uFill>
                  <a:solidFill>
                    <a:srgbClr val="000000"/>
                  </a:solidFill>
                </a:uFill>
                <a:latin typeface="Arial"/>
                <a:cs typeface="Arial"/>
              </a:rPr>
              <a:t>L </a:t>
            </a:r>
            <a:r>
              <a:rPr sz="1100" i="1" spc="-295" dirty="0">
                <a:latin typeface="Arial"/>
                <a:cs typeface="Arial"/>
              </a:rPr>
              <a:t> </a:t>
            </a:r>
            <a:r>
              <a:rPr sz="1650" i="1" spc="-37" baseline="-15151" dirty="0">
                <a:latin typeface="Arial"/>
                <a:cs typeface="Arial"/>
              </a:rPr>
              <a:t>L</a:t>
            </a:r>
            <a:r>
              <a:rPr sz="800" spc="35" dirty="0">
                <a:latin typeface="Cambria"/>
                <a:cs typeface="Cambria"/>
              </a:rPr>
              <a:t>∗</a:t>
            </a:r>
            <a:endParaRPr sz="800">
              <a:latin typeface="Cambria"/>
              <a:cs typeface="Cambria"/>
            </a:endParaRPr>
          </a:p>
        </p:txBody>
      </p:sp>
      <p:sp>
        <p:nvSpPr>
          <p:cNvPr id="17" name="object 17"/>
          <p:cNvSpPr txBox="1"/>
          <p:nvPr/>
        </p:nvSpPr>
        <p:spPr>
          <a:xfrm>
            <a:off x="1474736" y="1942374"/>
            <a:ext cx="394970" cy="191770"/>
          </a:xfrm>
          <a:prstGeom prst="rect">
            <a:avLst/>
          </a:prstGeom>
        </p:spPr>
        <p:txBody>
          <a:bodyPr vert="horz" wrap="square" lIns="0" tIns="151130" rIns="0" bIns="0" rtlCol="0">
            <a:spAutoFit/>
          </a:bodyPr>
          <a:lstStyle/>
          <a:p>
            <a:pPr marL="12700">
              <a:lnSpc>
                <a:spcPct val="100000"/>
              </a:lnSpc>
              <a:spcBef>
                <a:spcPts val="1190"/>
              </a:spcBef>
              <a:tabLst>
                <a:tab pos="280035" algn="l"/>
              </a:tabLst>
            </a:pPr>
            <a:r>
              <a:rPr sz="1100" spc="450" dirty="0">
                <a:latin typeface="Lucida Sans Unicode"/>
                <a:cs typeface="Lucida Sans Unicode"/>
              </a:rPr>
              <a:t> 	 </a:t>
            </a:r>
            <a:endParaRPr sz="1100">
              <a:latin typeface="Lucida Sans Unicode"/>
              <a:cs typeface="Lucida Sans Unicode"/>
            </a:endParaRPr>
          </a:p>
        </p:txBody>
      </p:sp>
      <p:sp>
        <p:nvSpPr>
          <p:cNvPr id="18" name="object 18"/>
          <p:cNvSpPr txBox="1"/>
          <p:nvPr/>
        </p:nvSpPr>
        <p:spPr>
          <a:xfrm>
            <a:off x="1844217" y="2014218"/>
            <a:ext cx="232410"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Tahoma"/>
                <a:cs typeface="Tahoma"/>
              </a:rPr>
              <a:t>1</a:t>
            </a:r>
            <a:r>
              <a:rPr sz="800" spc="215" dirty="0">
                <a:latin typeface="Cambria"/>
                <a:cs typeface="Cambria"/>
              </a:rPr>
              <a:t>−</a:t>
            </a:r>
            <a:r>
              <a:rPr sz="800" i="1" spc="50" dirty="0">
                <a:latin typeface="Sitka Text"/>
                <a:cs typeface="Sitka Text"/>
              </a:rPr>
              <a:t>α</a:t>
            </a:r>
            <a:endParaRPr sz="800" dirty="0">
              <a:latin typeface="Sitka Text"/>
              <a:cs typeface="Sitka Text"/>
            </a:endParaRPr>
          </a:p>
        </p:txBody>
      </p:sp>
      <p:sp>
        <p:nvSpPr>
          <p:cNvPr id="19" name="object 19"/>
          <p:cNvSpPr txBox="1"/>
          <p:nvPr/>
        </p:nvSpPr>
        <p:spPr>
          <a:xfrm>
            <a:off x="2496324" y="2044000"/>
            <a:ext cx="239395" cy="191770"/>
          </a:xfrm>
          <a:prstGeom prst="rect">
            <a:avLst/>
          </a:prstGeom>
        </p:spPr>
        <p:txBody>
          <a:bodyPr vert="horz" wrap="square" lIns="0" tIns="11430" rIns="0" bIns="0" rtlCol="0">
            <a:spAutoFit/>
          </a:bodyPr>
          <a:lstStyle/>
          <a:p>
            <a:pPr marL="12700">
              <a:lnSpc>
                <a:spcPct val="100000"/>
              </a:lnSpc>
              <a:spcBef>
                <a:spcPts val="90"/>
              </a:spcBef>
            </a:pPr>
            <a:r>
              <a:rPr sz="1100" u="sng" spc="-5" dirty="0">
                <a:uFill>
                  <a:solidFill>
                    <a:srgbClr val="000000"/>
                  </a:solidFill>
                </a:uFill>
                <a:latin typeface="Times New Roman"/>
                <a:cs typeface="Times New Roman"/>
              </a:rPr>
              <a:t> </a:t>
            </a:r>
            <a:r>
              <a:rPr sz="1100" u="sng" spc="20" dirty="0">
                <a:uFill>
                  <a:solidFill>
                    <a:srgbClr val="000000"/>
                  </a:solidFill>
                </a:uFill>
                <a:latin typeface="Times New Roman"/>
                <a:cs typeface="Times New Roman"/>
              </a:rPr>
              <a:t> </a:t>
            </a:r>
            <a:r>
              <a:rPr sz="1100" u="sng" spc="-55" dirty="0">
                <a:uFill>
                  <a:solidFill>
                    <a:srgbClr val="000000"/>
                  </a:solidFill>
                </a:uFill>
                <a:latin typeface="Tahoma"/>
                <a:cs typeface="Tahoma"/>
              </a:rPr>
              <a:t>1</a:t>
            </a:r>
            <a:r>
              <a:rPr sz="1100" u="sng" spc="-120" dirty="0">
                <a:uFill>
                  <a:solidFill>
                    <a:srgbClr val="000000"/>
                  </a:solidFill>
                </a:uFill>
                <a:latin typeface="Tahoma"/>
                <a:cs typeface="Tahoma"/>
              </a:rPr>
              <a:t> </a:t>
            </a:r>
            <a:endParaRPr sz="1100">
              <a:latin typeface="Tahoma"/>
              <a:cs typeface="Tahoma"/>
            </a:endParaRPr>
          </a:p>
        </p:txBody>
      </p:sp>
      <p:sp>
        <p:nvSpPr>
          <p:cNvPr id="20" name="object 20"/>
          <p:cNvSpPr txBox="1"/>
          <p:nvPr/>
        </p:nvSpPr>
        <p:spPr>
          <a:xfrm>
            <a:off x="2470924" y="2232760"/>
            <a:ext cx="283845" cy="191770"/>
          </a:xfrm>
          <a:prstGeom prst="rect">
            <a:avLst/>
          </a:prstGeom>
        </p:spPr>
        <p:txBody>
          <a:bodyPr vert="horz" wrap="square" lIns="0" tIns="11430" rIns="0" bIns="0" rtlCol="0">
            <a:spAutoFit/>
          </a:bodyPr>
          <a:lstStyle/>
          <a:p>
            <a:pPr marL="38100">
              <a:lnSpc>
                <a:spcPct val="100000"/>
              </a:lnSpc>
              <a:spcBef>
                <a:spcPts val="90"/>
              </a:spcBef>
            </a:pPr>
            <a:r>
              <a:rPr sz="1100" dirty="0">
                <a:latin typeface="Tahoma"/>
                <a:cs typeface="Tahoma"/>
              </a:rPr>
              <a:t>2</a:t>
            </a:r>
            <a:r>
              <a:rPr sz="1100" i="1" dirty="0">
                <a:latin typeface="Calibri"/>
                <a:cs typeface="Calibri"/>
              </a:rPr>
              <a:t>σ</a:t>
            </a:r>
            <a:r>
              <a:rPr sz="1200" baseline="20833" dirty="0">
                <a:latin typeface="Tahoma"/>
                <a:cs typeface="Tahoma"/>
              </a:rPr>
              <a:t>2</a:t>
            </a:r>
          </a:p>
        </p:txBody>
      </p:sp>
      <p:sp>
        <p:nvSpPr>
          <p:cNvPr id="21" name="object 21"/>
          <p:cNvSpPr txBox="1"/>
          <p:nvPr/>
        </p:nvSpPr>
        <p:spPr>
          <a:xfrm>
            <a:off x="2921673" y="2209303"/>
            <a:ext cx="133350"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Tahoma"/>
                <a:cs typeface="Tahoma"/>
              </a:rPr>
              <a:t>10</a:t>
            </a:r>
            <a:endParaRPr sz="800">
              <a:latin typeface="Tahoma"/>
              <a:cs typeface="Tahoma"/>
            </a:endParaRPr>
          </a:p>
        </p:txBody>
      </p:sp>
      <p:sp>
        <p:nvSpPr>
          <p:cNvPr id="22" name="object 22"/>
          <p:cNvSpPr txBox="1"/>
          <p:nvPr/>
        </p:nvSpPr>
        <p:spPr>
          <a:xfrm>
            <a:off x="2300262" y="1942374"/>
            <a:ext cx="885825" cy="191770"/>
          </a:xfrm>
          <a:prstGeom prst="rect">
            <a:avLst/>
          </a:prstGeom>
        </p:spPr>
        <p:txBody>
          <a:bodyPr vert="horz" wrap="square" lIns="0" tIns="151130" rIns="0" bIns="0" rtlCol="0">
            <a:spAutoFit/>
          </a:bodyPr>
          <a:lstStyle/>
          <a:p>
            <a:pPr marL="12700">
              <a:lnSpc>
                <a:spcPct val="100000"/>
              </a:lnSpc>
              <a:spcBef>
                <a:spcPts val="1190"/>
              </a:spcBef>
              <a:tabLst>
                <a:tab pos="770890" algn="l"/>
              </a:tabLst>
            </a:pPr>
            <a:r>
              <a:rPr sz="1100" spc="225" dirty="0">
                <a:latin typeface="Lucida Sans Unicode"/>
                <a:cs typeface="Lucida Sans Unicode"/>
              </a:rPr>
              <a:t> 	</a:t>
            </a:r>
            <a:r>
              <a:rPr sz="1100" spc="450" dirty="0">
                <a:latin typeface="Lucida Sans Unicode"/>
                <a:cs typeface="Lucida Sans Unicode"/>
              </a:rPr>
              <a:t> </a:t>
            </a:r>
            <a:endParaRPr sz="1100">
              <a:latin typeface="Lucida Sans Unicode"/>
              <a:cs typeface="Lucida Sans Unicode"/>
            </a:endParaRPr>
          </a:p>
        </p:txBody>
      </p:sp>
      <p:sp>
        <p:nvSpPr>
          <p:cNvPr id="23" name="object 23"/>
          <p:cNvSpPr txBox="1"/>
          <p:nvPr/>
        </p:nvSpPr>
        <p:spPr>
          <a:xfrm>
            <a:off x="2080132" y="2117838"/>
            <a:ext cx="1313815" cy="212090"/>
          </a:xfrm>
          <a:prstGeom prst="rect">
            <a:avLst/>
          </a:prstGeom>
        </p:spPr>
        <p:txBody>
          <a:bodyPr vert="horz" wrap="square" lIns="0" tIns="12065" rIns="0" bIns="0" rtlCol="0">
            <a:spAutoFit/>
          </a:bodyPr>
          <a:lstStyle/>
          <a:p>
            <a:pPr marL="854075">
              <a:lnSpc>
                <a:spcPts val="555"/>
              </a:lnSpc>
              <a:spcBef>
                <a:spcPts val="95"/>
              </a:spcBef>
            </a:pPr>
            <a:r>
              <a:rPr sz="800" spc="-15" dirty="0">
                <a:latin typeface="Tahoma"/>
                <a:cs typeface="Tahoma"/>
              </a:rPr>
              <a:t>2</a:t>
            </a:r>
            <a:endParaRPr sz="800" dirty="0">
              <a:latin typeface="Tahoma"/>
              <a:cs typeface="Tahoma"/>
            </a:endParaRPr>
          </a:p>
          <a:p>
            <a:pPr marL="12700">
              <a:lnSpc>
                <a:spcPts val="915"/>
              </a:lnSpc>
              <a:tabLst>
                <a:tab pos="680085" algn="l"/>
                <a:tab pos="1092835" algn="l"/>
              </a:tabLst>
            </a:pPr>
            <a:r>
              <a:rPr sz="1100" spc="-65" dirty="0">
                <a:latin typeface="Tahoma"/>
                <a:cs typeface="Tahoma"/>
              </a:rPr>
              <a:t>exp </a:t>
            </a:r>
            <a:r>
              <a:rPr sz="1100" spc="70" dirty="0">
                <a:latin typeface="Tahoma"/>
                <a:cs typeface="Tahoma"/>
              </a:rPr>
              <a:t> </a:t>
            </a:r>
            <a:r>
              <a:rPr sz="1100" i="1" spc="-210" dirty="0">
                <a:latin typeface="Verdana"/>
                <a:cs typeface="Verdana"/>
              </a:rPr>
              <a:t>−</a:t>
            </a:r>
            <a:r>
              <a:rPr sz="1100" i="1" dirty="0">
                <a:latin typeface="Verdana"/>
                <a:cs typeface="Verdana"/>
              </a:rPr>
              <a:t>	</a:t>
            </a:r>
            <a:r>
              <a:rPr sz="1100" spc="-40" dirty="0">
                <a:latin typeface="Tahoma"/>
                <a:cs typeface="Tahoma"/>
              </a:rPr>
              <a:t>log</a:t>
            </a:r>
            <a:r>
              <a:rPr sz="1100" dirty="0">
                <a:latin typeface="Tahoma"/>
                <a:cs typeface="Tahoma"/>
              </a:rPr>
              <a:t>	</a:t>
            </a:r>
            <a:r>
              <a:rPr sz="1100" spc="-55" dirty="0">
                <a:latin typeface="Tahoma"/>
                <a:cs typeface="Tahoma"/>
              </a:rPr>
              <a:t>1</a:t>
            </a:r>
            <a:r>
              <a:rPr sz="1100" spc="-105" dirty="0">
                <a:latin typeface="Tahoma"/>
                <a:cs typeface="Tahoma"/>
              </a:rPr>
              <a:t> </a:t>
            </a:r>
            <a:r>
              <a:rPr sz="1100" spc="45" dirty="0">
                <a:latin typeface="Tahoma"/>
                <a:cs typeface="Tahoma"/>
              </a:rPr>
              <a:t>+</a:t>
            </a:r>
            <a:endParaRPr sz="1100" dirty="0">
              <a:latin typeface="Tahoma"/>
              <a:cs typeface="Tahoma"/>
            </a:endParaRPr>
          </a:p>
        </p:txBody>
      </p:sp>
      <p:sp>
        <p:nvSpPr>
          <p:cNvPr id="24" name="object 24"/>
          <p:cNvSpPr txBox="1"/>
          <p:nvPr/>
        </p:nvSpPr>
        <p:spPr>
          <a:xfrm>
            <a:off x="3376320" y="2044000"/>
            <a:ext cx="230504" cy="340995"/>
          </a:xfrm>
          <a:prstGeom prst="rect">
            <a:avLst/>
          </a:prstGeom>
        </p:spPr>
        <p:txBody>
          <a:bodyPr vert="horz" wrap="square" lIns="0" tIns="32384" rIns="0" bIns="0" rtlCol="0">
            <a:spAutoFit/>
          </a:bodyPr>
          <a:lstStyle/>
          <a:p>
            <a:pPr marL="50800" marR="43180">
              <a:lnSpc>
                <a:spcPts val="1170"/>
              </a:lnSpc>
              <a:spcBef>
                <a:spcPts val="254"/>
              </a:spcBef>
            </a:pPr>
            <a:r>
              <a:rPr sz="1100" u="sng" spc="-45" dirty="0">
                <a:uFill>
                  <a:solidFill>
                    <a:srgbClr val="000000"/>
                  </a:solidFill>
                </a:uFill>
                <a:latin typeface="Times New Roman"/>
                <a:cs typeface="Times New Roman"/>
              </a:rPr>
              <a:t> </a:t>
            </a:r>
            <a:r>
              <a:rPr sz="1100" i="1" u="sng" spc="-25" dirty="0">
                <a:uFill>
                  <a:solidFill>
                    <a:srgbClr val="000000"/>
                  </a:solidFill>
                </a:uFill>
                <a:latin typeface="Arial"/>
                <a:cs typeface="Arial"/>
              </a:rPr>
              <a:t>L </a:t>
            </a:r>
            <a:r>
              <a:rPr sz="1100" i="1" spc="-295" dirty="0">
                <a:latin typeface="Arial"/>
                <a:cs typeface="Arial"/>
              </a:rPr>
              <a:t> </a:t>
            </a:r>
            <a:r>
              <a:rPr sz="1650" i="1" spc="-37" baseline="-15151" dirty="0">
                <a:latin typeface="Arial"/>
                <a:cs typeface="Arial"/>
              </a:rPr>
              <a:t>L</a:t>
            </a:r>
            <a:r>
              <a:rPr sz="800" spc="35" dirty="0">
                <a:latin typeface="Cambria"/>
                <a:cs typeface="Cambria"/>
              </a:rPr>
              <a:t>∗</a:t>
            </a:r>
            <a:endParaRPr sz="800">
              <a:latin typeface="Cambria"/>
              <a:cs typeface="Cambria"/>
            </a:endParaRPr>
          </a:p>
        </p:txBody>
      </p:sp>
      <p:sp>
        <p:nvSpPr>
          <p:cNvPr id="25" name="object 25"/>
          <p:cNvSpPr txBox="1"/>
          <p:nvPr/>
        </p:nvSpPr>
        <p:spPr>
          <a:xfrm>
            <a:off x="3564750" y="1942374"/>
            <a:ext cx="200660" cy="191770"/>
          </a:xfrm>
          <a:prstGeom prst="rect">
            <a:avLst/>
          </a:prstGeom>
        </p:spPr>
        <p:txBody>
          <a:bodyPr vert="horz" wrap="square" lIns="0" tIns="11430" rIns="0" bIns="0" rtlCol="0">
            <a:spAutoFit/>
          </a:bodyPr>
          <a:lstStyle/>
          <a:p>
            <a:pPr marL="12700">
              <a:lnSpc>
                <a:spcPct val="100000"/>
              </a:lnSpc>
              <a:spcBef>
                <a:spcPts val="90"/>
              </a:spcBef>
            </a:pPr>
            <a:r>
              <a:rPr sz="1100" spc="340" dirty="0">
                <a:latin typeface="Lucida Sans Unicode"/>
                <a:cs typeface="Lucida Sans Unicode"/>
              </a:rPr>
              <a:t>  </a:t>
            </a:r>
            <a:endParaRPr sz="1100">
              <a:latin typeface="Lucida Sans Unicode"/>
              <a:cs typeface="Lucida Sans Unicode"/>
            </a:endParaRPr>
          </a:p>
        </p:txBody>
      </p:sp>
      <p:sp>
        <p:nvSpPr>
          <p:cNvPr id="26" name="object 26"/>
          <p:cNvSpPr txBox="1"/>
          <p:nvPr/>
        </p:nvSpPr>
        <p:spPr>
          <a:xfrm>
            <a:off x="4279722" y="2137726"/>
            <a:ext cx="202565" cy="191770"/>
          </a:xfrm>
          <a:prstGeom prst="rect">
            <a:avLst/>
          </a:prstGeom>
        </p:spPr>
        <p:txBody>
          <a:bodyPr vert="horz" wrap="square" lIns="0" tIns="11430" rIns="0" bIns="0" rtlCol="0">
            <a:spAutoFit/>
          </a:bodyPr>
          <a:lstStyle/>
          <a:p>
            <a:pPr marL="12700">
              <a:lnSpc>
                <a:spcPct val="100000"/>
              </a:lnSpc>
              <a:spcBef>
                <a:spcPts val="90"/>
              </a:spcBef>
            </a:pPr>
            <a:r>
              <a:rPr sz="1100" spc="-20" dirty="0">
                <a:latin typeface="Tahoma"/>
                <a:cs typeface="Tahoma"/>
              </a:rPr>
              <a:t>(4)</a:t>
            </a:r>
            <a:endParaRPr sz="1100">
              <a:latin typeface="Tahoma"/>
              <a:cs typeface="Tahoma"/>
            </a:endParaRPr>
          </a:p>
        </p:txBody>
      </p:sp>
      <p:grpSp>
        <p:nvGrpSpPr>
          <p:cNvPr id="27" name="object 27"/>
          <p:cNvGrpSpPr/>
          <p:nvPr/>
        </p:nvGrpSpPr>
        <p:grpSpPr>
          <a:xfrm>
            <a:off x="0" y="3346348"/>
            <a:ext cx="4608195" cy="109855"/>
            <a:chOff x="0" y="3346348"/>
            <a:chExt cx="4608195" cy="109855"/>
          </a:xfrm>
        </p:grpSpPr>
        <p:sp>
          <p:nvSpPr>
            <p:cNvPr id="28" name="object 28"/>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29" name="object 29"/>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30" name="object 30"/>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31" name="object 31"/>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32" name="object 32"/>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2" action="ppaction://hlinksldjump"/>
              </a:rPr>
              <a:t>Luminosity</a:t>
            </a:r>
            <a:r>
              <a:rPr sz="600" spc="-10" dirty="0">
                <a:solidFill>
                  <a:srgbClr val="FFFFFF"/>
                </a:solidFill>
                <a:latin typeface="Tahoma"/>
                <a:cs typeface="Tahoma"/>
                <a:hlinkClick r:id="rId2" action="ppaction://hlinksldjump"/>
              </a:rPr>
              <a:t> </a:t>
            </a:r>
            <a:r>
              <a:rPr sz="600" dirty="0">
                <a:solidFill>
                  <a:srgbClr val="FFFFFF"/>
                </a:solidFill>
                <a:latin typeface="Tahoma"/>
                <a:cs typeface="Tahoma"/>
                <a:hlinkClick r:id="rId2" action="ppaction://hlinksldjump"/>
              </a:rPr>
              <a:t>Functions</a:t>
            </a:r>
            <a:endParaRPr sz="600">
              <a:latin typeface="Tahoma"/>
              <a:cs typeface="Tahoma"/>
            </a:endParaRPr>
          </a:p>
        </p:txBody>
      </p:sp>
      <p:sp>
        <p:nvSpPr>
          <p:cNvPr id="33" name="object 33"/>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spc="35" dirty="0"/>
              <a:t>MSSS</a:t>
            </a:r>
            <a:r>
              <a:rPr spc="-30" dirty="0"/>
              <a:t> </a:t>
            </a:r>
            <a:r>
              <a:rPr spc="-15" dirty="0"/>
              <a:t>2024</a:t>
            </a:r>
          </a:p>
        </p:txBody>
      </p:sp>
      <p:sp>
        <p:nvSpPr>
          <p:cNvPr id="34" name="object 34"/>
          <p:cNvSpPr txBox="1"/>
          <p:nvPr/>
        </p:nvSpPr>
        <p:spPr>
          <a:xfrm>
            <a:off x="4339476" y="3351784"/>
            <a:ext cx="213995" cy="102235"/>
          </a:xfrm>
          <a:prstGeom prst="rect">
            <a:avLst/>
          </a:prstGeom>
        </p:spPr>
        <p:txBody>
          <a:bodyPr vert="horz" wrap="square" lIns="0" tIns="0" rIns="0" bIns="0" rtlCol="0">
            <a:spAutoFit/>
          </a:bodyPr>
          <a:lstStyle/>
          <a:p>
            <a:pPr marL="12700">
              <a:lnSpc>
                <a:spcPts val="675"/>
              </a:lnSpc>
            </a:pPr>
            <a:r>
              <a:rPr sz="600" spc="-15" dirty="0">
                <a:solidFill>
                  <a:srgbClr val="FFFFFF"/>
                </a:solidFill>
                <a:latin typeface="Tahoma"/>
                <a:cs typeface="Tahoma"/>
              </a:rPr>
              <a:t>7</a:t>
            </a:r>
            <a:r>
              <a:rPr sz="600" spc="-85" dirty="0">
                <a:solidFill>
                  <a:srgbClr val="FFFFFF"/>
                </a:solidFill>
                <a:latin typeface="Tahoma"/>
                <a:cs typeface="Tahoma"/>
              </a:rPr>
              <a:t> </a:t>
            </a:r>
            <a:r>
              <a:rPr sz="600" spc="85" dirty="0">
                <a:solidFill>
                  <a:srgbClr val="FFFFFF"/>
                </a:solidFill>
                <a:latin typeface="Tahoma"/>
                <a:cs typeface="Tahoma"/>
              </a:rPr>
              <a:t>/</a:t>
            </a:r>
            <a:r>
              <a:rPr sz="600" spc="-85" dirty="0">
                <a:solidFill>
                  <a:srgbClr val="FFFFFF"/>
                </a:solidFill>
                <a:latin typeface="Tahoma"/>
                <a:cs typeface="Tahoma"/>
              </a:rPr>
              <a:t> </a:t>
            </a:r>
            <a:r>
              <a:rPr sz="600" spc="-15" dirty="0">
                <a:solidFill>
                  <a:srgbClr val="FFFFFF"/>
                </a:solidFill>
                <a:latin typeface="Tahoma"/>
                <a:cs typeface="Tahoma"/>
              </a:rPr>
              <a:t>12</a:t>
            </a:r>
            <a:endParaRPr sz="600">
              <a:latin typeface="Tahoma"/>
              <a:cs typeface="Tahoma"/>
            </a:endParaRPr>
          </a:p>
        </p:txBody>
      </p:sp>
      <p:pic>
        <p:nvPicPr>
          <p:cNvPr id="36" name="Picture 35">
            <a:extLst>
              <a:ext uri="{FF2B5EF4-FFF2-40B4-BE49-F238E27FC236}">
                <a16:creationId xmlns:a16="http://schemas.microsoft.com/office/drawing/2014/main" id="{1115F13E-C8FB-536B-E1D9-E13F10D9B699}"/>
              </a:ext>
            </a:extLst>
          </p:cNvPr>
          <p:cNvPicPr>
            <a:picLocks noChangeAspect="1"/>
          </p:cNvPicPr>
          <p:nvPr/>
        </p:nvPicPr>
        <p:blipFill>
          <a:blip r:embed="rId3"/>
          <a:stretch>
            <a:fillRect/>
          </a:stretch>
        </p:blipFill>
        <p:spPr>
          <a:xfrm>
            <a:off x="0" y="921436"/>
            <a:ext cx="4610100" cy="1694725"/>
          </a:xfrm>
          <a:prstGeom prst="rect">
            <a:avLst/>
          </a:prstGeom>
        </p:spPr>
      </p:pic>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9878"/>
            <a:ext cx="1542415" cy="244475"/>
          </a:xfrm>
          <a:prstGeom prst="rect">
            <a:avLst/>
          </a:prstGeom>
        </p:spPr>
        <p:txBody>
          <a:bodyPr vert="horz" wrap="square" lIns="0" tIns="17145" rIns="0" bIns="0" rtlCol="0">
            <a:spAutoFit/>
          </a:bodyPr>
          <a:lstStyle/>
          <a:p>
            <a:pPr marL="12700">
              <a:lnSpc>
                <a:spcPct val="100000"/>
              </a:lnSpc>
              <a:spcBef>
                <a:spcPts val="135"/>
              </a:spcBef>
            </a:pPr>
            <a:r>
              <a:rPr sz="1400" spc="-45" dirty="0">
                <a:solidFill>
                  <a:srgbClr val="FFFFFF"/>
                </a:solidFill>
                <a:latin typeface="Tahoma"/>
                <a:cs typeface="Tahoma"/>
              </a:rPr>
              <a:t>Parameter</a:t>
            </a:r>
            <a:r>
              <a:rPr sz="1400" spc="-25" dirty="0">
                <a:solidFill>
                  <a:srgbClr val="FFFFFF"/>
                </a:solidFill>
                <a:latin typeface="Tahoma"/>
                <a:cs typeface="Tahoma"/>
              </a:rPr>
              <a:t> Evolution</a:t>
            </a:r>
            <a:endParaRPr sz="1400">
              <a:latin typeface="Tahoma"/>
              <a:cs typeface="Tahoma"/>
            </a:endParaRPr>
          </a:p>
        </p:txBody>
      </p:sp>
      <p:pic>
        <p:nvPicPr>
          <p:cNvPr id="3" name="object 3"/>
          <p:cNvPicPr/>
          <p:nvPr/>
        </p:nvPicPr>
        <p:blipFill>
          <a:blip r:embed="rId2" cstate="print"/>
          <a:stretch>
            <a:fillRect/>
          </a:stretch>
        </p:blipFill>
        <p:spPr>
          <a:xfrm>
            <a:off x="1175377" y="517397"/>
            <a:ext cx="2272029" cy="2290178"/>
          </a:xfrm>
          <a:prstGeom prst="rect">
            <a:avLst/>
          </a:prstGeom>
        </p:spPr>
      </p:pic>
      <p:sp>
        <p:nvSpPr>
          <p:cNvPr id="4" name="object 4"/>
          <p:cNvSpPr txBox="1"/>
          <p:nvPr/>
        </p:nvSpPr>
        <p:spPr>
          <a:xfrm>
            <a:off x="1399463" y="2972097"/>
            <a:ext cx="1802764" cy="177800"/>
          </a:xfrm>
          <a:prstGeom prst="rect">
            <a:avLst/>
          </a:prstGeom>
        </p:spPr>
        <p:txBody>
          <a:bodyPr vert="horz" wrap="square" lIns="0" tIns="12065" rIns="0" bIns="0" rtlCol="0">
            <a:spAutoFit/>
          </a:bodyPr>
          <a:lstStyle/>
          <a:p>
            <a:pPr marL="38100">
              <a:lnSpc>
                <a:spcPct val="100000"/>
              </a:lnSpc>
              <a:spcBef>
                <a:spcPts val="95"/>
              </a:spcBef>
            </a:pPr>
            <a:r>
              <a:rPr sz="1000" spc="-25" dirty="0">
                <a:solidFill>
                  <a:srgbClr val="003B72"/>
                </a:solidFill>
                <a:latin typeface="Tahoma"/>
                <a:cs typeface="Tahoma"/>
              </a:rPr>
              <a:t>Figure</a:t>
            </a:r>
            <a:r>
              <a:rPr sz="1000" spc="5" dirty="0">
                <a:solidFill>
                  <a:srgbClr val="003B72"/>
                </a:solidFill>
                <a:latin typeface="Tahoma"/>
                <a:cs typeface="Tahoma"/>
              </a:rPr>
              <a:t> </a:t>
            </a:r>
            <a:r>
              <a:rPr sz="1000" spc="-65" dirty="0">
                <a:solidFill>
                  <a:srgbClr val="003B72"/>
                </a:solidFill>
                <a:latin typeface="Tahoma"/>
                <a:cs typeface="Tahoma"/>
              </a:rPr>
              <a:t>5:</a:t>
            </a:r>
            <a:r>
              <a:rPr sz="1000" spc="15" dirty="0">
                <a:solidFill>
                  <a:srgbClr val="003B72"/>
                </a:solidFill>
                <a:latin typeface="Tahoma"/>
                <a:cs typeface="Tahoma"/>
              </a:rPr>
              <a:t> </a:t>
            </a:r>
            <a:r>
              <a:rPr sz="1000" spc="-20" dirty="0">
                <a:latin typeface="Tahoma"/>
                <a:cs typeface="Tahoma"/>
              </a:rPr>
              <a:t>Evolution</a:t>
            </a:r>
            <a:r>
              <a:rPr sz="1000" spc="10" dirty="0">
                <a:latin typeface="Tahoma"/>
                <a:cs typeface="Tahoma"/>
              </a:rPr>
              <a:t> </a:t>
            </a:r>
            <a:r>
              <a:rPr sz="1000" spc="-30" dirty="0">
                <a:latin typeface="Tahoma"/>
                <a:cs typeface="Tahoma"/>
              </a:rPr>
              <a:t>of</a:t>
            </a:r>
            <a:r>
              <a:rPr sz="1000" spc="15" dirty="0">
                <a:latin typeface="Tahoma"/>
                <a:cs typeface="Tahoma"/>
              </a:rPr>
              <a:t> </a:t>
            </a:r>
            <a:r>
              <a:rPr sz="1000" i="1" spc="-85" dirty="0">
                <a:latin typeface="Arial"/>
                <a:cs typeface="Arial"/>
              </a:rPr>
              <a:t>L</a:t>
            </a:r>
            <a:r>
              <a:rPr sz="1050" spc="-127" baseline="27777" dirty="0">
                <a:latin typeface="Lucida Sans Unicode"/>
                <a:cs typeface="Lucida Sans Unicode"/>
              </a:rPr>
              <a:t>∗</a:t>
            </a:r>
            <a:r>
              <a:rPr sz="1050" spc="22" baseline="27777" dirty="0">
                <a:latin typeface="Lucida Sans Unicode"/>
                <a:cs typeface="Lucida Sans Unicode"/>
              </a:rPr>
              <a:t> </a:t>
            </a:r>
            <a:r>
              <a:rPr sz="1000" spc="-45" dirty="0">
                <a:latin typeface="Tahoma"/>
                <a:cs typeface="Tahoma"/>
              </a:rPr>
              <a:t>and</a:t>
            </a:r>
            <a:r>
              <a:rPr sz="1000" spc="15" dirty="0">
                <a:latin typeface="Tahoma"/>
                <a:cs typeface="Tahoma"/>
              </a:rPr>
              <a:t> </a:t>
            </a:r>
            <a:r>
              <a:rPr sz="1000" i="1" spc="-105" dirty="0">
                <a:latin typeface="Calibri"/>
                <a:cs typeface="Calibri"/>
              </a:rPr>
              <a:t>φ</a:t>
            </a:r>
            <a:r>
              <a:rPr sz="1050" spc="-157" baseline="27777" dirty="0">
                <a:latin typeface="Lucida Sans Unicode"/>
                <a:cs typeface="Lucida Sans Unicode"/>
              </a:rPr>
              <a:t>∗</a:t>
            </a:r>
            <a:endParaRPr sz="1050" baseline="27777">
              <a:latin typeface="Lucida Sans Unicode"/>
              <a:cs typeface="Lucida Sans Unicode"/>
            </a:endParaRPr>
          </a:p>
        </p:txBody>
      </p:sp>
      <p:grpSp>
        <p:nvGrpSpPr>
          <p:cNvPr id="5" name="object 5"/>
          <p:cNvGrpSpPr/>
          <p:nvPr/>
        </p:nvGrpSpPr>
        <p:grpSpPr>
          <a:xfrm>
            <a:off x="0" y="3346348"/>
            <a:ext cx="4608195" cy="109855"/>
            <a:chOff x="0" y="3346348"/>
            <a:chExt cx="4608195" cy="109855"/>
          </a:xfrm>
        </p:grpSpPr>
        <p:sp>
          <p:nvSpPr>
            <p:cNvPr id="6" name="object 6"/>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7" name="object 7"/>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8" name="object 8"/>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10" name="object 10"/>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3" action="ppaction://hlinksldjump"/>
              </a:rPr>
              <a:t>Luminosity</a:t>
            </a:r>
            <a:r>
              <a:rPr sz="600" spc="-10" dirty="0">
                <a:solidFill>
                  <a:srgbClr val="FFFFFF"/>
                </a:solidFill>
                <a:latin typeface="Tahoma"/>
                <a:cs typeface="Tahoma"/>
                <a:hlinkClick r:id="rId3" action="ppaction://hlinksldjump"/>
              </a:rPr>
              <a:t> </a:t>
            </a:r>
            <a:r>
              <a:rPr sz="600" dirty="0">
                <a:solidFill>
                  <a:srgbClr val="FFFFFF"/>
                </a:solidFill>
                <a:latin typeface="Tahoma"/>
                <a:cs typeface="Tahoma"/>
                <a:hlinkClick r:id="rId3" action="ppaction://hlinksldjump"/>
              </a:rPr>
              <a:t>Functions</a:t>
            </a:r>
            <a:endParaRPr sz="600">
              <a:latin typeface="Tahoma"/>
              <a:cs typeface="Tahoma"/>
            </a:endParaRPr>
          </a:p>
        </p:txBody>
      </p:sp>
      <p:sp>
        <p:nvSpPr>
          <p:cNvPr id="11" name="object 11"/>
          <p:cNvSpPr txBox="1"/>
          <p:nvPr/>
        </p:nvSpPr>
        <p:spPr>
          <a:xfrm>
            <a:off x="3717975" y="3351784"/>
            <a:ext cx="418465" cy="102235"/>
          </a:xfrm>
          <a:prstGeom prst="rect">
            <a:avLst/>
          </a:prstGeom>
        </p:spPr>
        <p:txBody>
          <a:bodyPr vert="horz" wrap="square" lIns="0" tIns="0" rIns="0" bIns="0" rtlCol="0">
            <a:spAutoFit/>
          </a:bodyPr>
          <a:lstStyle/>
          <a:p>
            <a:pPr marL="12700">
              <a:lnSpc>
                <a:spcPts val="675"/>
              </a:lnSpc>
            </a:pPr>
            <a:r>
              <a:rPr sz="600" spc="35" dirty="0">
                <a:solidFill>
                  <a:srgbClr val="FFFFFF"/>
                </a:solidFill>
                <a:latin typeface="Tahoma"/>
                <a:cs typeface="Tahoma"/>
              </a:rPr>
              <a:t>MSSS</a:t>
            </a:r>
            <a:r>
              <a:rPr sz="600" spc="-30" dirty="0">
                <a:solidFill>
                  <a:srgbClr val="FFFFFF"/>
                </a:solidFill>
                <a:latin typeface="Tahoma"/>
                <a:cs typeface="Tahoma"/>
              </a:rPr>
              <a:t> </a:t>
            </a:r>
            <a:r>
              <a:rPr sz="600" spc="-15" dirty="0">
                <a:solidFill>
                  <a:srgbClr val="FFFFFF"/>
                </a:solidFill>
                <a:latin typeface="Tahoma"/>
                <a:cs typeface="Tahoma"/>
              </a:rPr>
              <a:t>2024</a:t>
            </a:r>
            <a:endParaRPr sz="600">
              <a:latin typeface="Tahoma"/>
              <a:cs typeface="Tahoma"/>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675"/>
              </a:lnSpc>
            </a:pPr>
            <a:r>
              <a:rPr spc="-15" dirty="0"/>
              <a:t>8</a:t>
            </a:r>
            <a:r>
              <a:rPr spc="-85" dirty="0"/>
              <a:t> </a:t>
            </a:r>
            <a:r>
              <a:rPr spc="85" dirty="0"/>
              <a:t>/</a:t>
            </a:r>
            <a:r>
              <a:rPr spc="-85" dirty="0"/>
              <a:t> </a:t>
            </a:r>
            <a:r>
              <a:rPr spc="-15" dirty="0"/>
              <a:t>12</a:t>
            </a: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9878"/>
            <a:ext cx="1439545"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Luminosity</a:t>
            </a:r>
            <a:r>
              <a:rPr sz="1400" dirty="0">
                <a:solidFill>
                  <a:srgbClr val="FFFFFF"/>
                </a:solidFill>
                <a:latin typeface="Tahoma"/>
                <a:cs typeface="Tahoma"/>
              </a:rPr>
              <a:t> </a:t>
            </a:r>
            <a:r>
              <a:rPr sz="1400" spc="-40" dirty="0">
                <a:solidFill>
                  <a:srgbClr val="FFFFFF"/>
                </a:solidFill>
                <a:latin typeface="Tahoma"/>
                <a:cs typeface="Tahoma"/>
              </a:rPr>
              <a:t>Density</a:t>
            </a:r>
            <a:endParaRPr sz="1400">
              <a:latin typeface="Tahoma"/>
              <a:cs typeface="Tahoma"/>
            </a:endParaRPr>
          </a:p>
        </p:txBody>
      </p:sp>
      <p:pic>
        <p:nvPicPr>
          <p:cNvPr id="3" name="object 3"/>
          <p:cNvPicPr/>
          <p:nvPr/>
        </p:nvPicPr>
        <p:blipFill>
          <a:blip r:embed="rId2" cstate="print"/>
          <a:stretch>
            <a:fillRect/>
          </a:stretch>
        </p:blipFill>
        <p:spPr>
          <a:xfrm>
            <a:off x="572672" y="676833"/>
            <a:ext cx="3505114" cy="2078303"/>
          </a:xfrm>
          <a:prstGeom prst="rect">
            <a:avLst/>
          </a:prstGeom>
        </p:spPr>
      </p:pic>
      <p:sp>
        <p:nvSpPr>
          <p:cNvPr id="4" name="object 4"/>
          <p:cNvSpPr txBox="1"/>
          <p:nvPr/>
        </p:nvSpPr>
        <p:spPr>
          <a:xfrm>
            <a:off x="902500" y="2952412"/>
            <a:ext cx="2803525" cy="177800"/>
          </a:xfrm>
          <a:prstGeom prst="rect">
            <a:avLst/>
          </a:prstGeom>
        </p:spPr>
        <p:txBody>
          <a:bodyPr vert="horz" wrap="square" lIns="0" tIns="12065" rIns="0" bIns="0" rtlCol="0">
            <a:spAutoFit/>
          </a:bodyPr>
          <a:lstStyle/>
          <a:p>
            <a:pPr marL="12700">
              <a:lnSpc>
                <a:spcPct val="100000"/>
              </a:lnSpc>
              <a:spcBef>
                <a:spcPts val="95"/>
              </a:spcBef>
            </a:pPr>
            <a:r>
              <a:rPr sz="1000" spc="-25" dirty="0">
                <a:solidFill>
                  <a:srgbClr val="003B72"/>
                </a:solidFill>
                <a:latin typeface="Tahoma"/>
                <a:cs typeface="Tahoma"/>
              </a:rPr>
              <a:t>Figure</a:t>
            </a:r>
            <a:r>
              <a:rPr sz="1000" spc="10" dirty="0">
                <a:solidFill>
                  <a:srgbClr val="003B72"/>
                </a:solidFill>
                <a:latin typeface="Tahoma"/>
                <a:cs typeface="Tahoma"/>
              </a:rPr>
              <a:t> </a:t>
            </a:r>
            <a:r>
              <a:rPr sz="1000" spc="-65" dirty="0">
                <a:solidFill>
                  <a:srgbClr val="003B72"/>
                </a:solidFill>
                <a:latin typeface="Tahoma"/>
                <a:cs typeface="Tahoma"/>
              </a:rPr>
              <a:t>6:</a:t>
            </a:r>
            <a:r>
              <a:rPr sz="1000" spc="15" dirty="0">
                <a:solidFill>
                  <a:srgbClr val="003B72"/>
                </a:solidFill>
                <a:latin typeface="Tahoma"/>
                <a:cs typeface="Tahoma"/>
              </a:rPr>
              <a:t> </a:t>
            </a:r>
            <a:r>
              <a:rPr sz="1000" spc="-25" dirty="0">
                <a:latin typeface="Tahoma"/>
                <a:cs typeface="Tahoma"/>
              </a:rPr>
              <a:t>Luminosity</a:t>
            </a:r>
            <a:r>
              <a:rPr sz="1000" spc="10" dirty="0">
                <a:latin typeface="Tahoma"/>
                <a:cs typeface="Tahoma"/>
              </a:rPr>
              <a:t> </a:t>
            </a:r>
            <a:r>
              <a:rPr sz="1000" spc="-40" dirty="0">
                <a:latin typeface="Tahoma"/>
                <a:cs typeface="Tahoma"/>
              </a:rPr>
              <a:t>density</a:t>
            </a:r>
            <a:r>
              <a:rPr sz="1000" spc="10" dirty="0">
                <a:latin typeface="Tahoma"/>
                <a:cs typeface="Tahoma"/>
              </a:rPr>
              <a:t> </a:t>
            </a:r>
            <a:r>
              <a:rPr sz="1000" spc="-30" dirty="0">
                <a:latin typeface="Tahoma"/>
                <a:cs typeface="Tahoma"/>
              </a:rPr>
              <a:t>of</a:t>
            </a:r>
            <a:r>
              <a:rPr sz="1000" spc="10" dirty="0">
                <a:latin typeface="Tahoma"/>
                <a:cs typeface="Tahoma"/>
              </a:rPr>
              <a:t> </a:t>
            </a:r>
            <a:r>
              <a:rPr sz="1000" spc="20" dirty="0">
                <a:latin typeface="Tahoma"/>
                <a:cs typeface="Tahoma"/>
              </a:rPr>
              <a:t>SF</a:t>
            </a:r>
            <a:r>
              <a:rPr sz="1000" spc="15" dirty="0">
                <a:latin typeface="Tahoma"/>
                <a:cs typeface="Tahoma"/>
              </a:rPr>
              <a:t> </a:t>
            </a:r>
            <a:r>
              <a:rPr sz="1000" spc="-45" dirty="0">
                <a:latin typeface="Tahoma"/>
                <a:cs typeface="Tahoma"/>
              </a:rPr>
              <a:t>and</a:t>
            </a:r>
            <a:r>
              <a:rPr sz="1000" spc="15" dirty="0">
                <a:latin typeface="Tahoma"/>
                <a:cs typeface="Tahoma"/>
              </a:rPr>
              <a:t> </a:t>
            </a:r>
            <a:r>
              <a:rPr sz="1000" spc="20" dirty="0">
                <a:latin typeface="Tahoma"/>
                <a:cs typeface="Tahoma"/>
              </a:rPr>
              <a:t>AGN</a:t>
            </a:r>
            <a:r>
              <a:rPr sz="1000" spc="10" dirty="0">
                <a:latin typeface="Tahoma"/>
                <a:cs typeface="Tahoma"/>
              </a:rPr>
              <a:t> </a:t>
            </a:r>
            <a:r>
              <a:rPr sz="1000" spc="-15" dirty="0">
                <a:latin typeface="Tahoma"/>
                <a:cs typeface="Tahoma"/>
              </a:rPr>
              <a:t>activity</a:t>
            </a:r>
            <a:endParaRPr sz="1000">
              <a:latin typeface="Tahoma"/>
              <a:cs typeface="Tahoma"/>
            </a:endParaRPr>
          </a:p>
        </p:txBody>
      </p:sp>
      <p:grpSp>
        <p:nvGrpSpPr>
          <p:cNvPr id="5" name="object 5"/>
          <p:cNvGrpSpPr/>
          <p:nvPr/>
        </p:nvGrpSpPr>
        <p:grpSpPr>
          <a:xfrm>
            <a:off x="0" y="3346348"/>
            <a:ext cx="4608195" cy="109855"/>
            <a:chOff x="0" y="3346348"/>
            <a:chExt cx="4608195" cy="109855"/>
          </a:xfrm>
        </p:grpSpPr>
        <p:sp>
          <p:nvSpPr>
            <p:cNvPr id="6" name="object 6"/>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7" name="object 7"/>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8" name="object 8"/>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10" name="object 10"/>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3" action="ppaction://hlinksldjump"/>
              </a:rPr>
              <a:t>Luminosity</a:t>
            </a:r>
            <a:r>
              <a:rPr sz="600" spc="-10" dirty="0">
                <a:solidFill>
                  <a:srgbClr val="FFFFFF"/>
                </a:solidFill>
                <a:latin typeface="Tahoma"/>
                <a:cs typeface="Tahoma"/>
                <a:hlinkClick r:id="rId3" action="ppaction://hlinksldjump"/>
              </a:rPr>
              <a:t> </a:t>
            </a:r>
            <a:r>
              <a:rPr sz="600" dirty="0">
                <a:solidFill>
                  <a:srgbClr val="FFFFFF"/>
                </a:solidFill>
                <a:latin typeface="Tahoma"/>
                <a:cs typeface="Tahoma"/>
                <a:hlinkClick r:id="rId3" action="ppaction://hlinksldjump"/>
              </a:rPr>
              <a:t>Functions</a:t>
            </a:r>
            <a:endParaRPr sz="600">
              <a:latin typeface="Tahoma"/>
              <a:cs typeface="Tahoma"/>
            </a:endParaRPr>
          </a:p>
        </p:txBody>
      </p:sp>
      <p:sp>
        <p:nvSpPr>
          <p:cNvPr id="11" name="object 11"/>
          <p:cNvSpPr txBox="1"/>
          <p:nvPr/>
        </p:nvSpPr>
        <p:spPr>
          <a:xfrm>
            <a:off x="3717975" y="3351784"/>
            <a:ext cx="418465" cy="102235"/>
          </a:xfrm>
          <a:prstGeom prst="rect">
            <a:avLst/>
          </a:prstGeom>
        </p:spPr>
        <p:txBody>
          <a:bodyPr vert="horz" wrap="square" lIns="0" tIns="0" rIns="0" bIns="0" rtlCol="0">
            <a:spAutoFit/>
          </a:bodyPr>
          <a:lstStyle/>
          <a:p>
            <a:pPr marL="12700">
              <a:lnSpc>
                <a:spcPts val="675"/>
              </a:lnSpc>
            </a:pPr>
            <a:r>
              <a:rPr sz="600" spc="35" dirty="0">
                <a:solidFill>
                  <a:srgbClr val="FFFFFF"/>
                </a:solidFill>
                <a:latin typeface="Tahoma"/>
                <a:cs typeface="Tahoma"/>
              </a:rPr>
              <a:t>MSSS</a:t>
            </a:r>
            <a:r>
              <a:rPr sz="600" spc="-30" dirty="0">
                <a:solidFill>
                  <a:srgbClr val="FFFFFF"/>
                </a:solidFill>
                <a:latin typeface="Tahoma"/>
                <a:cs typeface="Tahoma"/>
              </a:rPr>
              <a:t> </a:t>
            </a:r>
            <a:r>
              <a:rPr sz="600" spc="-15" dirty="0">
                <a:solidFill>
                  <a:srgbClr val="FFFFFF"/>
                </a:solidFill>
                <a:latin typeface="Tahoma"/>
                <a:cs typeface="Tahoma"/>
              </a:rPr>
              <a:t>2024</a:t>
            </a:r>
            <a:endParaRPr sz="600">
              <a:latin typeface="Tahoma"/>
              <a:cs typeface="Tahoma"/>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675"/>
              </a:lnSpc>
            </a:pPr>
            <a:r>
              <a:rPr spc="-15" dirty="0"/>
              <a:t>9</a:t>
            </a:r>
            <a:r>
              <a:rPr spc="-85" dirty="0"/>
              <a:t> </a:t>
            </a:r>
            <a:r>
              <a:rPr spc="85" dirty="0"/>
              <a:t>/</a:t>
            </a:r>
            <a:r>
              <a:rPr spc="-85" dirty="0"/>
              <a:t> </a:t>
            </a:r>
            <a:r>
              <a:rPr spc="-15" dirty="0"/>
              <a:t>12</a:t>
            </a: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9878"/>
            <a:ext cx="2023745"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FFFFFF"/>
                </a:solidFill>
                <a:latin typeface="Tahoma"/>
                <a:cs typeface="Tahoma"/>
              </a:rPr>
              <a:t>Luminosity</a:t>
            </a:r>
            <a:r>
              <a:rPr sz="1400" spc="25" dirty="0">
                <a:solidFill>
                  <a:srgbClr val="FFFFFF"/>
                </a:solidFill>
                <a:latin typeface="Tahoma"/>
                <a:cs typeface="Tahoma"/>
              </a:rPr>
              <a:t> </a:t>
            </a:r>
            <a:r>
              <a:rPr sz="1400" spc="-40" dirty="0">
                <a:solidFill>
                  <a:srgbClr val="FFFFFF"/>
                </a:solidFill>
                <a:latin typeface="Tahoma"/>
                <a:cs typeface="Tahoma"/>
              </a:rPr>
              <a:t>Class</a:t>
            </a:r>
            <a:r>
              <a:rPr sz="1400" spc="25" dirty="0">
                <a:solidFill>
                  <a:srgbClr val="FFFFFF"/>
                </a:solidFill>
                <a:latin typeface="Tahoma"/>
                <a:cs typeface="Tahoma"/>
              </a:rPr>
              <a:t> </a:t>
            </a:r>
            <a:r>
              <a:rPr sz="1400" spc="-25" dirty="0">
                <a:solidFill>
                  <a:srgbClr val="FFFFFF"/>
                </a:solidFill>
                <a:latin typeface="Tahoma"/>
                <a:cs typeface="Tahoma"/>
              </a:rPr>
              <a:t>Evolution</a:t>
            </a:r>
            <a:endParaRPr sz="1400">
              <a:latin typeface="Tahoma"/>
              <a:cs typeface="Tahoma"/>
            </a:endParaRPr>
          </a:p>
        </p:txBody>
      </p:sp>
      <p:pic>
        <p:nvPicPr>
          <p:cNvPr id="3" name="object 3"/>
          <p:cNvPicPr/>
          <p:nvPr/>
        </p:nvPicPr>
        <p:blipFill>
          <a:blip r:embed="rId2" cstate="print"/>
          <a:stretch>
            <a:fillRect/>
          </a:stretch>
        </p:blipFill>
        <p:spPr>
          <a:xfrm>
            <a:off x="170156" y="655895"/>
            <a:ext cx="4271920" cy="1937854"/>
          </a:xfrm>
          <a:prstGeom prst="rect">
            <a:avLst/>
          </a:prstGeom>
        </p:spPr>
      </p:pic>
      <p:sp>
        <p:nvSpPr>
          <p:cNvPr id="4" name="object 4"/>
          <p:cNvSpPr txBox="1"/>
          <p:nvPr/>
        </p:nvSpPr>
        <p:spPr>
          <a:xfrm>
            <a:off x="1345171" y="2764693"/>
            <a:ext cx="1917700" cy="177800"/>
          </a:xfrm>
          <a:prstGeom prst="rect">
            <a:avLst/>
          </a:prstGeom>
        </p:spPr>
        <p:txBody>
          <a:bodyPr vert="horz" wrap="square" lIns="0" tIns="12065" rIns="0" bIns="0" rtlCol="0">
            <a:spAutoFit/>
          </a:bodyPr>
          <a:lstStyle/>
          <a:p>
            <a:pPr marL="12700">
              <a:lnSpc>
                <a:spcPct val="100000"/>
              </a:lnSpc>
              <a:spcBef>
                <a:spcPts val="95"/>
              </a:spcBef>
            </a:pPr>
            <a:r>
              <a:rPr sz="1000" spc="-25" dirty="0">
                <a:solidFill>
                  <a:srgbClr val="003B72"/>
                </a:solidFill>
                <a:latin typeface="Tahoma"/>
                <a:cs typeface="Tahoma"/>
              </a:rPr>
              <a:t>Figure</a:t>
            </a:r>
            <a:r>
              <a:rPr sz="1000" dirty="0">
                <a:solidFill>
                  <a:srgbClr val="003B72"/>
                </a:solidFill>
                <a:latin typeface="Tahoma"/>
                <a:cs typeface="Tahoma"/>
              </a:rPr>
              <a:t> </a:t>
            </a:r>
            <a:r>
              <a:rPr sz="1000" spc="-65" dirty="0">
                <a:solidFill>
                  <a:srgbClr val="003B72"/>
                </a:solidFill>
                <a:latin typeface="Tahoma"/>
                <a:cs typeface="Tahoma"/>
              </a:rPr>
              <a:t>7:</a:t>
            </a:r>
            <a:r>
              <a:rPr sz="1000" spc="10" dirty="0">
                <a:solidFill>
                  <a:srgbClr val="003B72"/>
                </a:solidFill>
                <a:latin typeface="Tahoma"/>
                <a:cs typeface="Tahoma"/>
              </a:rPr>
              <a:t> </a:t>
            </a:r>
            <a:r>
              <a:rPr sz="1000" spc="-25" dirty="0">
                <a:latin typeface="Tahoma"/>
                <a:cs typeface="Tahoma"/>
              </a:rPr>
              <a:t>Luminosity</a:t>
            </a:r>
            <a:r>
              <a:rPr sz="1000" spc="5" dirty="0">
                <a:latin typeface="Tahoma"/>
                <a:cs typeface="Tahoma"/>
              </a:rPr>
              <a:t> </a:t>
            </a:r>
            <a:r>
              <a:rPr sz="1000" spc="-40" dirty="0">
                <a:latin typeface="Tahoma"/>
                <a:cs typeface="Tahoma"/>
              </a:rPr>
              <a:t>class</a:t>
            </a:r>
            <a:r>
              <a:rPr sz="1000" spc="10" dirty="0">
                <a:latin typeface="Tahoma"/>
                <a:cs typeface="Tahoma"/>
              </a:rPr>
              <a:t> </a:t>
            </a:r>
            <a:r>
              <a:rPr sz="1000" spc="-30" dirty="0">
                <a:latin typeface="Tahoma"/>
                <a:cs typeface="Tahoma"/>
              </a:rPr>
              <a:t>evolution</a:t>
            </a:r>
            <a:endParaRPr sz="1000" dirty="0">
              <a:latin typeface="Tahoma"/>
              <a:cs typeface="Tahoma"/>
            </a:endParaRPr>
          </a:p>
        </p:txBody>
      </p:sp>
      <p:grpSp>
        <p:nvGrpSpPr>
          <p:cNvPr id="5" name="object 5"/>
          <p:cNvGrpSpPr/>
          <p:nvPr/>
        </p:nvGrpSpPr>
        <p:grpSpPr>
          <a:xfrm>
            <a:off x="0" y="3346348"/>
            <a:ext cx="4608195" cy="109855"/>
            <a:chOff x="0" y="3346348"/>
            <a:chExt cx="4608195" cy="109855"/>
          </a:xfrm>
        </p:grpSpPr>
        <p:sp>
          <p:nvSpPr>
            <p:cNvPr id="6" name="object 6"/>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7" name="object 7"/>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8" name="object 8"/>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10" name="object 10"/>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3" action="ppaction://hlinksldjump"/>
              </a:rPr>
              <a:t>Luminosity</a:t>
            </a:r>
            <a:r>
              <a:rPr sz="600" spc="-10" dirty="0">
                <a:solidFill>
                  <a:srgbClr val="FFFFFF"/>
                </a:solidFill>
                <a:latin typeface="Tahoma"/>
                <a:cs typeface="Tahoma"/>
                <a:hlinkClick r:id="rId3" action="ppaction://hlinksldjump"/>
              </a:rPr>
              <a:t> </a:t>
            </a:r>
            <a:r>
              <a:rPr sz="600" dirty="0">
                <a:solidFill>
                  <a:srgbClr val="FFFFFF"/>
                </a:solidFill>
                <a:latin typeface="Tahoma"/>
                <a:cs typeface="Tahoma"/>
                <a:hlinkClick r:id="rId3" action="ppaction://hlinksldjump"/>
              </a:rPr>
              <a:t>Functions</a:t>
            </a:r>
            <a:endParaRPr sz="600">
              <a:latin typeface="Tahoma"/>
              <a:cs typeface="Tahoma"/>
            </a:endParaRPr>
          </a:p>
        </p:txBody>
      </p:sp>
      <p:sp>
        <p:nvSpPr>
          <p:cNvPr id="11" name="object 11"/>
          <p:cNvSpPr txBox="1"/>
          <p:nvPr/>
        </p:nvSpPr>
        <p:spPr>
          <a:xfrm>
            <a:off x="3717975" y="3351784"/>
            <a:ext cx="418465" cy="102235"/>
          </a:xfrm>
          <a:prstGeom prst="rect">
            <a:avLst/>
          </a:prstGeom>
        </p:spPr>
        <p:txBody>
          <a:bodyPr vert="horz" wrap="square" lIns="0" tIns="0" rIns="0" bIns="0" rtlCol="0">
            <a:spAutoFit/>
          </a:bodyPr>
          <a:lstStyle/>
          <a:p>
            <a:pPr marL="12700">
              <a:lnSpc>
                <a:spcPts val="675"/>
              </a:lnSpc>
            </a:pPr>
            <a:r>
              <a:rPr sz="600" spc="35" dirty="0">
                <a:solidFill>
                  <a:srgbClr val="FFFFFF"/>
                </a:solidFill>
                <a:latin typeface="Tahoma"/>
                <a:cs typeface="Tahoma"/>
              </a:rPr>
              <a:t>MSSS</a:t>
            </a:r>
            <a:r>
              <a:rPr sz="600" spc="-30" dirty="0">
                <a:solidFill>
                  <a:srgbClr val="FFFFFF"/>
                </a:solidFill>
                <a:latin typeface="Tahoma"/>
                <a:cs typeface="Tahoma"/>
              </a:rPr>
              <a:t> </a:t>
            </a:r>
            <a:r>
              <a:rPr sz="600" spc="-15" dirty="0">
                <a:solidFill>
                  <a:srgbClr val="FFFFFF"/>
                </a:solidFill>
                <a:latin typeface="Tahoma"/>
                <a:cs typeface="Tahoma"/>
              </a:rPr>
              <a:t>2024</a:t>
            </a:r>
            <a:endParaRPr sz="600">
              <a:latin typeface="Tahoma"/>
              <a:cs typeface="Tahoma"/>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675"/>
              </a:lnSpc>
            </a:pPr>
            <a:r>
              <a:rPr spc="-15" dirty="0"/>
              <a:t>10</a:t>
            </a:r>
            <a:r>
              <a:rPr spc="-85" dirty="0"/>
              <a:t> </a:t>
            </a:r>
            <a:r>
              <a:rPr spc="85" dirty="0"/>
              <a:t>/</a:t>
            </a:r>
            <a:r>
              <a:rPr spc="-85" dirty="0"/>
              <a:t> </a:t>
            </a:r>
            <a:r>
              <a:rPr spc="-15" dirty="0"/>
              <a:t>12</a:t>
            </a:r>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9878"/>
            <a:ext cx="822960" cy="244475"/>
          </a:xfrm>
          <a:prstGeom prst="rect">
            <a:avLst/>
          </a:prstGeom>
        </p:spPr>
        <p:txBody>
          <a:bodyPr vert="horz" wrap="square" lIns="0" tIns="17145" rIns="0" bIns="0" rtlCol="0">
            <a:spAutoFit/>
          </a:bodyPr>
          <a:lstStyle/>
          <a:p>
            <a:pPr marL="12700">
              <a:lnSpc>
                <a:spcPct val="100000"/>
              </a:lnSpc>
              <a:spcBef>
                <a:spcPts val="135"/>
              </a:spcBef>
            </a:pPr>
            <a:r>
              <a:rPr sz="1400" spc="-40" dirty="0">
                <a:solidFill>
                  <a:srgbClr val="FFFFFF"/>
                </a:solidFill>
                <a:latin typeface="Tahoma"/>
                <a:cs typeface="Tahoma"/>
              </a:rPr>
              <a:t>Conclusion</a:t>
            </a:r>
            <a:endParaRPr sz="1400">
              <a:latin typeface="Tahoma"/>
              <a:cs typeface="Tahoma"/>
            </a:endParaRPr>
          </a:p>
        </p:txBody>
      </p:sp>
      <p:grpSp>
        <p:nvGrpSpPr>
          <p:cNvPr id="3" name="object 3"/>
          <p:cNvGrpSpPr/>
          <p:nvPr/>
        </p:nvGrpSpPr>
        <p:grpSpPr>
          <a:xfrm>
            <a:off x="87743" y="774509"/>
            <a:ext cx="4483735" cy="608330"/>
            <a:chOff x="87743" y="774509"/>
            <a:chExt cx="4483735" cy="608330"/>
          </a:xfrm>
        </p:grpSpPr>
        <p:sp>
          <p:nvSpPr>
            <p:cNvPr id="4" name="object 4"/>
            <p:cNvSpPr/>
            <p:nvPr/>
          </p:nvSpPr>
          <p:spPr>
            <a:xfrm>
              <a:off x="87743" y="774509"/>
              <a:ext cx="4432935" cy="187960"/>
            </a:xfrm>
            <a:custGeom>
              <a:avLst/>
              <a:gdLst/>
              <a:ahLst/>
              <a:cxnLst/>
              <a:rect l="l" t="t" r="r" b="b"/>
              <a:pathLst>
                <a:path w="4432935" h="187959">
                  <a:moveTo>
                    <a:pt x="4381765" y="0"/>
                  </a:moveTo>
                  <a:lnTo>
                    <a:pt x="50800" y="0"/>
                  </a:lnTo>
                  <a:lnTo>
                    <a:pt x="31075" y="4008"/>
                  </a:lnTo>
                  <a:lnTo>
                    <a:pt x="14922" y="14922"/>
                  </a:lnTo>
                  <a:lnTo>
                    <a:pt x="4008" y="31075"/>
                  </a:lnTo>
                  <a:lnTo>
                    <a:pt x="0" y="50800"/>
                  </a:lnTo>
                  <a:lnTo>
                    <a:pt x="0" y="187823"/>
                  </a:lnTo>
                  <a:lnTo>
                    <a:pt x="4432566" y="187823"/>
                  </a:lnTo>
                  <a:lnTo>
                    <a:pt x="4432566" y="50800"/>
                  </a:lnTo>
                  <a:lnTo>
                    <a:pt x="4428558" y="31075"/>
                  </a:lnTo>
                  <a:lnTo>
                    <a:pt x="4417643" y="14922"/>
                  </a:lnTo>
                  <a:lnTo>
                    <a:pt x="4401490" y="4008"/>
                  </a:lnTo>
                  <a:lnTo>
                    <a:pt x="4381765" y="0"/>
                  </a:lnTo>
                  <a:close/>
                </a:path>
              </a:pathLst>
            </a:custGeom>
            <a:solidFill>
              <a:srgbClr val="002C55"/>
            </a:solidFill>
          </p:spPr>
          <p:txBody>
            <a:bodyPr wrap="square" lIns="0" tIns="0" rIns="0" bIns="0" rtlCol="0"/>
            <a:lstStyle/>
            <a:p>
              <a:endParaRPr/>
            </a:p>
          </p:txBody>
        </p:sp>
        <p:pic>
          <p:nvPicPr>
            <p:cNvPr id="5" name="object 5"/>
            <p:cNvPicPr/>
            <p:nvPr/>
          </p:nvPicPr>
          <p:blipFill>
            <a:blip r:embed="rId2" cstate="print"/>
            <a:stretch>
              <a:fillRect/>
            </a:stretch>
          </p:blipFill>
          <p:spPr>
            <a:xfrm>
              <a:off x="87744" y="949680"/>
              <a:ext cx="4432565" cy="50609"/>
            </a:xfrm>
            <a:prstGeom prst="rect">
              <a:avLst/>
            </a:prstGeom>
          </p:spPr>
        </p:pic>
        <p:pic>
          <p:nvPicPr>
            <p:cNvPr id="6" name="object 6"/>
            <p:cNvPicPr/>
            <p:nvPr/>
          </p:nvPicPr>
          <p:blipFill>
            <a:blip r:embed="rId3" cstate="print"/>
            <a:stretch>
              <a:fillRect/>
            </a:stretch>
          </p:blipFill>
          <p:spPr>
            <a:xfrm>
              <a:off x="138544" y="1281176"/>
              <a:ext cx="101600" cy="101600"/>
            </a:xfrm>
            <a:prstGeom prst="rect">
              <a:avLst/>
            </a:prstGeom>
          </p:spPr>
        </p:pic>
        <p:pic>
          <p:nvPicPr>
            <p:cNvPr id="7" name="object 7"/>
            <p:cNvPicPr/>
            <p:nvPr/>
          </p:nvPicPr>
          <p:blipFill>
            <a:blip r:embed="rId4" cstate="print"/>
            <a:stretch>
              <a:fillRect/>
            </a:stretch>
          </p:blipFill>
          <p:spPr>
            <a:xfrm>
              <a:off x="189344" y="1268476"/>
              <a:ext cx="4381715" cy="114300"/>
            </a:xfrm>
            <a:prstGeom prst="rect">
              <a:avLst/>
            </a:prstGeom>
          </p:spPr>
        </p:pic>
        <p:pic>
          <p:nvPicPr>
            <p:cNvPr id="8" name="object 8"/>
            <p:cNvPicPr/>
            <p:nvPr/>
          </p:nvPicPr>
          <p:blipFill>
            <a:blip r:embed="rId5" cstate="print"/>
            <a:stretch>
              <a:fillRect/>
            </a:stretch>
          </p:blipFill>
          <p:spPr>
            <a:xfrm>
              <a:off x="4520310" y="818743"/>
              <a:ext cx="50749" cy="462432"/>
            </a:xfrm>
            <a:prstGeom prst="rect">
              <a:avLst/>
            </a:prstGeom>
          </p:spPr>
        </p:pic>
        <p:sp>
          <p:nvSpPr>
            <p:cNvPr id="9" name="object 9"/>
            <p:cNvSpPr/>
            <p:nvPr/>
          </p:nvSpPr>
          <p:spPr>
            <a:xfrm>
              <a:off x="87743" y="993954"/>
              <a:ext cx="4432935" cy="338455"/>
            </a:xfrm>
            <a:custGeom>
              <a:avLst/>
              <a:gdLst/>
              <a:ahLst/>
              <a:cxnLst/>
              <a:rect l="l" t="t" r="r" b="b"/>
              <a:pathLst>
                <a:path w="4432935" h="338455">
                  <a:moveTo>
                    <a:pt x="4432566" y="0"/>
                  </a:moveTo>
                  <a:lnTo>
                    <a:pt x="0" y="0"/>
                  </a:lnTo>
                  <a:lnTo>
                    <a:pt x="0" y="287221"/>
                  </a:lnTo>
                  <a:lnTo>
                    <a:pt x="4008" y="306946"/>
                  </a:lnTo>
                  <a:lnTo>
                    <a:pt x="14922" y="323099"/>
                  </a:lnTo>
                  <a:lnTo>
                    <a:pt x="31075" y="334013"/>
                  </a:lnTo>
                  <a:lnTo>
                    <a:pt x="50800" y="338022"/>
                  </a:lnTo>
                  <a:lnTo>
                    <a:pt x="4381765" y="338022"/>
                  </a:lnTo>
                  <a:lnTo>
                    <a:pt x="4401490" y="334013"/>
                  </a:lnTo>
                  <a:lnTo>
                    <a:pt x="4417643" y="323099"/>
                  </a:lnTo>
                  <a:lnTo>
                    <a:pt x="4428558" y="306946"/>
                  </a:lnTo>
                  <a:lnTo>
                    <a:pt x="4432566" y="287221"/>
                  </a:lnTo>
                  <a:lnTo>
                    <a:pt x="4432566" y="0"/>
                  </a:lnTo>
                  <a:close/>
                </a:path>
              </a:pathLst>
            </a:custGeom>
            <a:solidFill>
              <a:srgbClr val="E5EAEE"/>
            </a:solidFill>
          </p:spPr>
          <p:txBody>
            <a:bodyPr wrap="square" lIns="0" tIns="0" rIns="0" bIns="0" rtlCol="0"/>
            <a:lstStyle/>
            <a:p>
              <a:endParaRPr/>
            </a:p>
          </p:txBody>
        </p:sp>
        <p:sp>
          <p:nvSpPr>
            <p:cNvPr id="10" name="object 10"/>
            <p:cNvSpPr/>
            <p:nvPr/>
          </p:nvSpPr>
          <p:spPr>
            <a:xfrm>
              <a:off x="4520310" y="856836"/>
              <a:ext cx="0" cy="443865"/>
            </a:xfrm>
            <a:custGeom>
              <a:avLst/>
              <a:gdLst/>
              <a:ahLst/>
              <a:cxnLst/>
              <a:rect l="l" t="t" r="r" b="b"/>
              <a:pathLst>
                <a:path h="443865">
                  <a:moveTo>
                    <a:pt x="0" y="443389"/>
                  </a:moveTo>
                  <a:lnTo>
                    <a:pt x="0" y="0"/>
                  </a:lnTo>
                </a:path>
              </a:pathLst>
            </a:custGeom>
            <a:ln w="3175">
              <a:solidFill>
                <a:srgbClr val="7F7F7F"/>
              </a:solidFill>
            </a:ln>
          </p:spPr>
          <p:txBody>
            <a:bodyPr wrap="square" lIns="0" tIns="0" rIns="0" bIns="0" rtlCol="0"/>
            <a:lstStyle/>
            <a:p>
              <a:endParaRPr/>
            </a:p>
          </p:txBody>
        </p:sp>
        <p:sp>
          <p:nvSpPr>
            <p:cNvPr id="11" name="object 11"/>
            <p:cNvSpPr/>
            <p:nvPr/>
          </p:nvSpPr>
          <p:spPr>
            <a:xfrm>
              <a:off x="4520310" y="844135"/>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12" name="object 12"/>
            <p:cNvSpPr/>
            <p:nvPr/>
          </p:nvSpPr>
          <p:spPr>
            <a:xfrm>
              <a:off x="4520310" y="831435"/>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13" name="object 13"/>
            <p:cNvSpPr/>
            <p:nvPr/>
          </p:nvSpPr>
          <p:spPr>
            <a:xfrm>
              <a:off x="4520310" y="818735"/>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grpSp>
        <p:nvGrpSpPr>
          <p:cNvPr id="14" name="object 14"/>
          <p:cNvGrpSpPr/>
          <p:nvPr/>
        </p:nvGrpSpPr>
        <p:grpSpPr>
          <a:xfrm>
            <a:off x="87743" y="1483905"/>
            <a:ext cx="4483735" cy="643255"/>
            <a:chOff x="87743" y="1483905"/>
            <a:chExt cx="4483735" cy="643255"/>
          </a:xfrm>
        </p:grpSpPr>
        <p:sp>
          <p:nvSpPr>
            <p:cNvPr id="15" name="object 15"/>
            <p:cNvSpPr/>
            <p:nvPr/>
          </p:nvSpPr>
          <p:spPr>
            <a:xfrm>
              <a:off x="87743" y="1483905"/>
              <a:ext cx="4432935" cy="187960"/>
            </a:xfrm>
            <a:custGeom>
              <a:avLst/>
              <a:gdLst/>
              <a:ahLst/>
              <a:cxnLst/>
              <a:rect l="l" t="t" r="r" b="b"/>
              <a:pathLst>
                <a:path w="4432935" h="187960">
                  <a:moveTo>
                    <a:pt x="4381765" y="0"/>
                  </a:moveTo>
                  <a:lnTo>
                    <a:pt x="50800" y="0"/>
                  </a:lnTo>
                  <a:lnTo>
                    <a:pt x="31075" y="4008"/>
                  </a:lnTo>
                  <a:lnTo>
                    <a:pt x="14922" y="14922"/>
                  </a:lnTo>
                  <a:lnTo>
                    <a:pt x="4008" y="31075"/>
                  </a:lnTo>
                  <a:lnTo>
                    <a:pt x="0" y="50800"/>
                  </a:lnTo>
                  <a:lnTo>
                    <a:pt x="0" y="187823"/>
                  </a:lnTo>
                  <a:lnTo>
                    <a:pt x="4432566" y="187823"/>
                  </a:lnTo>
                  <a:lnTo>
                    <a:pt x="4432566" y="50800"/>
                  </a:lnTo>
                  <a:lnTo>
                    <a:pt x="4428558" y="31075"/>
                  </a:lnTo>
                  <a:lnTo>
                    <a:pt x="4417643" y="14922"/>
                  </a:lnTo>
                  <a:lnTo>
                    <a:pt x="4401490" y="4008"/>
                  </a:lnTo>
                  <a:lnTo>
                    <a:pt x="4381765" y="0"/>
                  </a:lnTo>
                  <a:close/>
                </a:path>
              </a:pathLst>
            </a:custGeom>
            <a:solidFill>
              <a:srgbClr val="002C55"/>
            </a:solidFill>
          </p:spPr>
          <p:txBody>
            <a:bodyPr wrap="square" lIns="0" tIns="0" rIns="0" bIns="0" rtlCol="0"/>
            <a:lstStyle/>
            <a:p>
              <a:endParaRPr/>
            </a:p>
          </p:txBody>
        </p:sp>
        <p:pic>
          <p:nvPicPr>
            <p:cNvPr id="16" name="object 16"/>
            <p:cNvPicPr/>
            <p:nvPr/>
          </p:nvPicPr>
          <p:blipFill>
            <a:blip r:embed="rId6" cstate="print"/>
            <a:stretch>
              <a:fillRect/>
            </a:stretch>
          </p:blipFill>
          <p:spPr>
            <a:xfrm>
              <a:off x="87744" y="1659077"/>
              <a:ext cx="4432565" cy="50609"/>
            </a:xfrm>
            <a:prstGeom prst="rect">
              <a:avLst/>
            </a:prstGeom>
          </p:spPr>
        </p:pic>
        <p:pic>
          <p:nvPicPr>
            <p:cNvPr id="17" name="object 17"/>
            <p:cNvPicPr/>
            <p:nvPr/>
          </p:nvPicPr>
          <p:blipFill>
            <a:blip r:embed="rId7" cstate="print"/>
            <a:stretch>
              <a:fillRect/>
            </a:stretch>
          </p:blipFill>
          <p:spPr>
            <a:xfrm>
              <a:off x="138544" y="2025218"/>
              <a:ext cx="101600" cy="101600"/>
            </a:xfrm>
            <a:prstGeom prst="rect">
              <a:avLst/>
            </a:prstGeom>
          </p:spPr>
        </p:pic>
        <p:pic>
          <p:nvPicPr>
            <p:cNvPr id="18" name="object 18"/>
            <p:cNvPicPr/>
            <p:nvPr/>
          </p:nvPicPr>
          <p:blipFill>
            <a:blip r:embed="rId4" cstate="print"/>
            <a:stretch>
              <a:fillRect/>
            </a:stretch>
          </p:blipFill>
          <p:spPr>
            <a:xfrm>
              <a:off x="189344" y="2012518"/>
              <a:ext cx="4381715" cy="114300"/>
            </a:xfrm>
            <a:prstGeom prst="rect">
              <a:avLst/>
            </a:prstGeom>
          </p:spPr>
        </p:pic>
        <p:pic>
          <p:nvPicPr>
            <p:cNvPr id="19" name="object 19"/>
            <p:cNvPicPr/>
            <p:nvPr/>
          </p:nvPicPr>
          <p:blipFill>
            <a:blip r:embed="rId8" cstate="print"/>
            <a:stretch>
              <a:fillRect/>
            </a:stretch>
          </p:blipFill>
          <p:spPr>
            <a:xfrm>
              <a:off x="4520310" y="1528140"/>
              <a:ext cx="50749" cy="497078"/>
            </a:xfrm>
            <a:prstGeom prst="rect">
              <a:avLst/>
            </a:prstGeom>
          </p:spPr>
        </p:pic>
        <p:sp>
          <p:nvSpPr>
            <p:cNvPr id="20" name="object 20"/>
            <p:cNvSpPr/>
            <p:nvPr/>
          </p:nvSpPr>
          <p:spPr>
            <a:xfrm>
              <a:off x="87743" y="1703359"/>
              <a:ext cx="4432935" cy="372745"/>
            </a:xfrm>
            <a:custGeom>
              <a:avLst/>
              <a:gdLst/>
              <a:ahLst/>
              <a:cxnLst/>
              <a:rect l="l" t="t" r="r" b="b"/>
              <a:pathLst>
                <a:path w="4432935" h="372744">
                  <a:moveTo>
                    <a:pt x="4432566" y="0"/>
                  </a:moveTo>
                  <a:lnTo>
                    <a:pt x="0" y="0"/>
                  </a:lnTo>
                  <a:lnTo>
                    <a:pt x="0" y="321858"/>
                  </a:lnTo>
                  <a:lnTo>
                    <a:pt x="4008" y="341583"/>
                  </a:lnTo>
                  <a:lnTo>
                    <a:pt x="14922" y="357736"/>
                  </a:lnTo>
                  <a:lnTo>
                    <a:pt x="31075" y="368650"/>
                  </a:lnTo>
                  <a:lnTo>
                    <a:pt x="50800" y="372659"/>
                  </a:lnTo>
                  <a:lnTo>
                    <a:pt x="4381765" y="372659"/>
                  </a:lnTo>
                  <a:lnTo>
                    <a:pt x="4401490" y="368650"/>
                  </a:lnTo>
                  <a:lnTo>
                    <a:pt x="4417643" y="357736"/>
                  </a:lnTo>
                  <a:lnTo>
                    <a:pt x="4428558" y="341583"/>
                  </a:lnTo>
                  <a:lnTo>
                    <a:pt x="4432566" y="321858"/>
                  </a:lnTo>
                  <a:lnTo>
                    <a:pt x="4432566" y="0"/>
                  </a:lnTo>
                  <a:close/>
                </a:path>
              </a:pathLst>
            </a:custGeom>
            <a:solidFill>
              <a:srgbClr val="E5EAEE"/>
            </a:solidFill>
          </p:spPr>
          <p:txBody>
            <a:bodyPr wrap="square" lIns="0" tIns="0" rIns="0" bIns="0" rtlCol="0"/>
            <a:lstStyle/>
            <a:p>
              <a:endParaRPr/>
            </a:p>
          </p:txBody>
        </p:sp>
        <p:sp>
          <p:nvSpPr>
            <p:cNvPr id="21" name="object 21"/>
            <p:cNvSpPr/>
            <p:nvPr/>
          </p:nvSpPr>
          <p:spPr>
            <a:xfrm>
              <a:off x="4520310" y="1566241"/>
              <a:ext cx="0" cy="478155"/>
            </a:xfrm>
            <a:custGeom>
              <a:avLst/>
              <a:gdLst/>
              <a:ahLst/>
              <a:cxnLst/>
              <a:rect l="l" t="t" r="r" b="b"/>
              <a:pathLst>
                <a:path h="478155">
                  <a:moveTo>
                    <a:pt x="0" y="478026"/>
                  </a:moveTo>
                  <a:lnTo>
                    <a:pt x="0" y="0"/>
                  </a:lnTo>
                </a:path>
              </a:pathLst>
            </a:custGeom>
            <a:ln w="3175">
              <a:solidFill>
                <a:srgbClr val="7F7F7F"/>
              </a:solidFill>
            </a:ln>
          </p:spPr>
          <p:txBody>
            <a:bodyPr wrap="square" lIns="0" tIns="0" rIns="0" bIns="0" rtlCol="0"/>
            <a:lstStyle/>
            <a:p>
              <a:endParaRPr/>
            </a:p>
          </p:txBody>
        </p:sp>
        <p:sp>
          <p:nvSpPr>
            <p:cNvPr id="22" name="object 22"/>
            <p:cNvSpPr/>
            <p:nvPr/>
          </p:nvSpPr>
          <p:spPr>
            <a:xfrm>
              <a:off x="4520310" y="1553541"/>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23" name="object 23"/>
            <p:cNvSpPr/>
            <p:nvPr/>
          </p:nvSpPr>
          <p:spPr>
            <a:xfrm>
              <a:off x="4520310" y="1540841"/>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24" name="object 24"/>
            <p:cNvSpPr/>
            <p:nvPr/>
          </p:nvSpPr>
          <p:spPr>
            <a:xfrm>
              <a:off x="4520310" y="1528141"/>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grpSp>
        <p:nvGrpSpPr>
          <p:cNvPr id="25" name="object 25"/>
          <p:cNvGrpSpPr/>
          <p:nvPr/>
        </p:nvGrpSpPr>
        <p:grpSpPr>
          <a:xfrm>
            <a:off x="87743" y="2227935"/>
            <a:ext cx="4483735" cy="635635"/>
            <a:chOff x="87743" y="2227935"/>
            <a:chExt cx="4483735" cy="635635"/>
          </a:xfrm>
        </p:grpSpPr>
        <p:sp>
          <p:nvSpPr>
            <p:cNvPr id="26" name="object 26"/>
            <p:cNvSpPr/>
            <p:nvPr/>
          </p:nvSpPr>
          <p:spPr>
            <a:xfrm>
              <a:off x="87743" y="2227935"/>
              <a:ext cx="4432935" cy="187960"/>
            </a:xfrm>
            <a:custGeom>
              <a:avLst/>
              <a:gdLst/>
              <a:ahLst/>
              <a:cxnLst/>
              <a:rect l="l" t="t" r="r" b="b"/>
              <a:pathLst>
                <a:path w="4432935" h="187960">
                  <a:moveTo>
                    <a:pt x="4381765" y="0"/>
                  </a:moveTo>
                  <a:lnTo>
                    <a:pt x="50800" y="0"/>
                  </a:lnTo>
                  <a:lnTo>
                    <a:pt x="31075" y="4008"/>
                  </a:lnTo>
                  <a:lnTo>
                    <a:pt x="14922" y="14922"/>
                  </a:lnTo>
                  <a:lnTo>
                    <a:pt x="4008" y="31075"/>
                  </a:lnTo>
                  <a:lnTo>
                    <a:pt x="0" y="50800"/>
                  </a:lnTo>
                  <a:lnTo>
                    <a:pt x="0" y="187823"/>
                  </a:lnTo>
                  <a:lnTo>
                    <a:pt x="4432566" y="187823"/>
                  </a:lnTo>
                  <a:lnTo>
                    <a:pt x="4432566" y="50800"/>
                  </a:lnTo>
                  <a:lnTo>
                    <a:pt x="4428558" y="31075"/>
                  </a:lnTo>
                  <a:lnTo>
                    <a:pt x="4417643" y="14922"/>
                  </a:lnTo>
                  <a:lnTo>
                    <a:pt x="4401490" y="4008"/>
                  </a:lnTo>
                  <a:lnTo>
                    <a:pt x="4381765" y="0"/>
                  </a:lnTo>
                  <a:close/>
                </a:path>
              </a:pathLst>
            </a:custGeom>
            <a:solidFill>
              <a:srgbClr val="002C55"/>
            </a:solidFill>
          </p:spPr>
          <p:txBody>
            <a:bodyPr wrap="square" lIns="0" tIns="0" rIns="0" bIns="0" rtlCol="0"/>
            <a:lstStyle/>
            <a:p>
              <a:endParaRPr/>
            </a:p>
          </p:txBody>
        </p:sp>
        <p:pic>
          <p:nvPicPr>
            <p:cNvPr id="27" name="object 27"/>
            <p:cNvPicPr/>
            <p:nvPr/>
          </p:nvPicPr>
          <p:blipFill>
            <a:blip r:embed="rId9" cstate="print"/>
            <a:stretch>
              <a:fillRect/>
            </a:stretch>
          </p:blipFill>
          <p:spPr>
            <a:xfrm>
              <a:off x="87744" y="2403106"/>
              <a:ext cx="4432565" cy="50609"/>
            </a:xfrm>
            <a:prstGeom prst="rect">
              <a:avLst/>
            </a:prstGeom>
          </p:spPr>
        </p:pic>
        <p:pic>
          <p:nvPicPr>
            <p:cNvPr id="28" name="object 28"/>
            <p:cNvPicPr/>
            <p:nvPr/>
          </p:nvPicPr>
          <p:blipFill>
            <a:blip r:embed="rId3" cstate="print"/>
            <a:stretch>
              <a:fillRect/>
            </a:stretch>
          </p:blipFill>
          <p:spPr>
            <a:xfrm>
              <a:off x="138544" y="2761551"/>
              <a:ext cx="101600" cy="101600"/>
            </a:xfrm>
            <a:prstGeom prst="rect">
              <a:avLst/>
            </a:prstGeom>
          </p:spPr>
        </p:pic>
        <p:pic>
          <p:nvPicPr>
            <p:cNvPr id="29" name="object 29"/>
            <p:cNvPicPr/>
            <p:nvPr/>
          </p:nvPicPr>
          <p:blipFill>
            <a:blip r:embed="rId4" cstate="print"/>
            <a:stretch>
              <a:fillRect/>
            </a:stretch>
          </p:blipFill>
          <p:spPr>
            <a:xfrm>
              <a:off x="189344" y="2748851"/>
              <a:ext cx="4381715" cy="114300"/>
            </a:xfrm>
            <a:prstGeom prst="rect">
              <a:avLst/>
            </a:prstGeom>
          </p:spPr>
        </p:pic>
        <p:pic>
          <p:nvPicPr>
            <p:cNvPr id="30" name="object 30"/>
            <p:cNvPicPr/>
            <p:nvPr/>
          </p:nvPicPr>
          <p:blipFill>
            <a:blip r:embed="rId10" cstate="print"/>
            <a:stretch>
              <a:fillRect/>
            </a:stretch>
          </p:blipFill>
          <p:spPr>
            <a:xfrm>
              <a:off x="4520310" y="2272169"/>
              <a:ext cx="50749" cy="489381"/>
            </a:xfrm>
            <a:prstGeom prst="rect">
              <a:avLst/>
            </a:prstGeom>
          </p:spPr>
        </p:pic>
        <p:sp>
          <p:nvSpPr>
            <p:cNvPr id="31" name="object 31"/>
            <p:cNvSpPr/>
            <p:nvPr/>
          </p:nvSpPr>
          <p:spPr>
            <a:xfrm>
              <a:off x="87743" y="2447389"/>
              <a:ext cx="4432935" cy="365125"/>
            </a:xfrm>
            <a:custGeom>
              <a:avLst/>
              <a:gdLst/>
              <a:ahLst/>
              <a:cxnLst/>
              <a:rect l="l" t="t" r="r" b="b"/>
              <a:pathLst>
                <a:path w="4432935" h="365125">
                  <a:moveTo>
                    <a:pt x="4432566" y="0"/>
                  </a:moveTo>
                  <a:lnTo>
                    <a:pt x="0" y="0"/>
                  </a:lnTo>
                  <a:lnTo>
                    <a:pt x="0" y="314161"/>
                  </a:lnTo>
                  <a:lnTo>
                    <a:pt x="4008" y="333886"/>
                  </a:lnTo>
                  <a:lnTo>
                    <a:pt x="14922" y="350039"/>
                  </a:lnTo>
                  <a:lnTo>
                    <a:pt x="31075" y="360953"/>
                  </a:lnTo>
                  <a:lnTo>
                    <a:pt x="50800" y="364962"/>
                  </a:lnTo>
                  <a:lnTo>
                    <a:pt x="4381765" y="364962"/>
                  </a:lnTo>
                  <a:lnTo>
                    <a:pt x="4401490" y="360953"/>
                  </a:lnTo>
                  <a:lnTo>
                    <a:pt x="4417643" y="350039"/>
                  </a:lnTo>
                  <a:lnTo>
                    <a:pt x="4428558" y="333886"/>
                  </a:lnTo>
                  <a:lnTo>
                    <a:pt x="4432566" y="314161"/>
                  </a:lnTo>
                  <a:lnTo>
                    <a:pt x="4432566" y="0"/>
                  </a:lnTo>
                  <a:close/>
                </a:path>
              </a:pathLst>
            </a:custGeom>
            <a:solidFill>
              <a:srgbClr val="E5EAEE"/>
            </a:solidFill>
          </p:spPr>
          <p:txBody>
            <a:bodyPr wrap="square" lIns="0" tIns="0" rIns="0" bIns="0" rtlCol="0"/>
            <a:lstStyle/>
            <a:p>
              <a:endParaRPr/>
            </a:p>
          </p:txBody>
        </p:sp>
        <p:sp>
          <p:nvSpPr>
            <p:cNvPr id="32" name="object 32"/>
            <p:cNvSpPr/>
            <p:nvPr/>
          </p:nvSpPr>
          <p:spPr>
            <a:xfrm>
              <a:off x="4520310" y="2310271"/>
              <a:ext cx="0" cy="470534"/>
            </a:xfrm>
            <a:custGeom>
              <a:avLst/>
              <a:gdLst/>
              <a:ahLst/>
              <a:cxnLst/>
              <a:rect l="l" t="t" r="r" b="b"/>
              <a:pathLst>
                <a:path h="470535">
                  <a:moveTo>
                    <a:pt x="0" y="470329"/>
                  </a:moveTo>
                  <a:lnTo>
                    <a:pt x="0" y="0"/>
                  </a:lnTo>
                </a:path>
              </a:pathLst>
            </a:custGeom>
            <a:ln w="3175">
              <a:solidFill>
                <a:srgbClr val="7F7F7F"/>
              </a:solidFill>
            </a:ln>
          </p:spPr>
          <p:txBody>
            <a:bodyPr wrap="square" lIns="0" tIns="0" rIns="0" bIns="0" rtlCol="0"/>
            <a:lstStyle/>
            <a:p>
              <a:endParaRPr/>
            </a:p>
          </p:txBody>
        </p:sp>
        <p:sp>
          <p:nvSpPr>
            <p:cNvPr id="33" name="object 33"/>
            <p:cNvSpPr/>
            <p:nvPr/>
          </p:nvSpPr>
          <p:spPr>
            <a:xfrm>
              <a:off x="4520310" y="2297571"/>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a:p>
          </p:txBody>
        </p:sp>
        <p:sp>
          <p:nvSpPr>
            <p:cNvPr id="34" name="object 34"/>
            <p:cNvSpPr/>
            <p:nvPr/>
          </p:nvSpPr>
          <p:spPr>
            <a:xfrm>
              <a:off x="4520310" y="2284871"/>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a:p>
          </p:txBody>
        </p:sp>
        <p:sp>
          <p:nvSpPr>
            <p:cNvPr id="35" name="object 35"/>
            <p:cNvSpPr/>
            <p:nvPr/>
          </p:nvSpPr>
          <p:spPr>
            <a:xfrm>
              <a:off x="4520310" y="2272171"/>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a:p>
          </p:txBody>
        </p:sp>
      </p:grpSp>
      <p:sp>
        <p:nvSpPr>
          <p:cNvPr id="36" name="object 36"/>
          <p:cNvSpPr txBox="1"/>
          <p:nvPr/>
        </p:nvSpPr>
        <p:spPr>
          <a:xfrm>
            <a:off x="125844" y="722256"/>
            <a:ext cx="4274820" cy="2059305"/>
          </a:xfrm>
          <a:prstGeom prst="rect">
            <a:avLst/>
          </a:prstGeom>
        </p:spPr>
        <p:txBody>
          <a:bodyPr vert="horz" wrap="square" lIns="0" tIns="43180" rIns="0" bIns="0" rtlCol="0">
            <a:spAutoFit/>
          </a:bodyPr>
          <a:lstStyle/>
          <a:p>
            <a:pPr marL="12700">
              <a:lnSpc>
                <a:spcPct val="100000"/>
              </a:lnSpc>
              <a:spcBef>
                <a:spcPts val="340"/>
              </a:spcBef>
            </a:pPr>
            <a:r>
              <a:rPr sz="1200" spc="-60" dirty="0">
                <a:solidFill>
                  <a:srgbClr val="FFFFFF"/>
                </a:solidFill>
                <a:latin typeface="Tahoma"/>
                <a:cs typeface="Tahoma"/>
              </a:rPr>
              <a:t>Remark</a:t>
            </a:r>
            <a:endParaRPr sz="1200" dirty="0">
              <a:latin typeface="Tahoma"/>
              <a:cs typeface="Tahoma"/>
            </a:endParaRPr>
          </a:p>
          <a:p>
            <a:pPr marL="12700" marR="148590">
              <a:lnSpc>
                <a:spcPct val="102600"/>
              </a:lnSpc>
              <a:spcBef>
                <a:spcPts val="180"/>
              </a:spcBef>
            </a:pPr>
            <a:r>
              <a:rPr sz="1100" spc="20" dirty="0">
                <a:latin typeface="Tahoma"/>
                <a:cs typeface="Tahoma"/>
              </a:rPr>
              <a:t>SED </a:t>
            </a:r>
            <a:r>
              <a:rPr sz="1100" spc="-40" dirty="0">
                <a:latin typeface="Tahoma"/>
                <a:cs typeface="Tahoma"/>
              </a:rPr>
              <a:t>decomposition</a:t>
            </a:r>
            <a:r>
              <a:rPr sz="1100" spc="25" dirty="0">
                <a:latin typeface="Tahoma"/>
                <a:cs typeface="Tahoma"/>
              </a:rPr>
              <a:t> </a:t>
            </a:r>
            <a:r>
              <a:rPr sz="1100" spc="-35" dirty="0">
                <a:latin typeface="Tahoma"/>
                <a:cs typeface="Tahoma"/>
              </a:rPr>
              <a:t>is</a:t>
            </a:r>
            <a:r>
              <a:rPr sz="1100" spc="20" dirty="0">
                <a:latin typeface="Tahoma"/>
                <a:cs typeface="Tahoma"/>
              </a:rPr>
              <a:t> </a:t>
            </a:r>
            <a:r>
              <a:rPr sz="1100" spc="-50" dirty="0">
                <a:latin typeface="Tahoma"/>
                <a:cs typeface="Tahoma"/>
              </a:rPr>
              <a:t>required</a:t>
            </a:r>
            <a:r>
              <a:rPr sz="1100" spc="25" dirty="0">
                <a:latin typeface="Tahoma"/>
                <a:cs typeface="Tahoma"/>
              </a:rPr>
              <a:t> </a:t>
            </a:r>
            <a:r>
              <a:rPr sz="1100" spc="-15" dirty="0">
                <a:latin typeface="Tahoma"/>
                <a:cs typeface="Tahoma"/>
              </a:rPr>
              <a:t>to</a:t>
            </a:r>
            <a:r>
              <a:rPr sz="1100" spc="15" dirty="0">
                <a:latin typeface="Tahoma"/>
                <a:cs typeface="Tahoma"/>
              </a:rPr>
              <a:t> </a:t>
            </a:r>
            <a:r>
              <a:rPr sz="1100" spc="-35" dirty="0">
                <a:latin typeface="Tahoma"/>
                <a:cs typeface="Tahoma"/>
              </a:rPr>
              <a:t>accurately</a:t>
            </a:r>
            <a:r>
              <a:rPr sz="1100" spc="25" dirty="0">
                <a:latin typeface="Tahoma"/>
                <a:cs typeface="Tahoma"/>
              </a:rPr>
              <a:t> </a:t>
            </a:r>
            <a:r>
              <a:rPr sz="1100" spc="-65" dirty="0">
                <a:latin typeface="Tahoma"/>
                <a:cs typeface="Tahoma"/>
              </a:rPr>
              <a:t>measure</a:t>
            </a:r>
            <a:r>
              <a:rPr sz="1100" spc="20" dirty="0">
                <a:latin typeface="Tahoma"/>
                <a:cs typeface="Tahoma"/>
              </a:rPr>
              <a:t> </a:t>
            </a:r>
            <a:r>
              <a:rPr sz="1100" spc="-40" dirty="0">
                <a:latin typeface="Tahoma"/>
                <a:cs typeface="Tahoma"/>
              </a:rPr>
              <a:t>the</a:t>
            </a:r>
            <a:r>
              <a:rPr sz="1100" spc="25" dirty="0">
                <a:latin typeface="Tahoma"/>
                <a:cs typeface="Tahoma"/>
              </a:rPr>
              <a:t> </a:t>
            </a:r>
            <a:r>
              <a:rPr sz="1100" spc="20" dirty="0">
                <a:latin typeface="Tahoma"/>
                <a:cs typeface="Tahoma"/>
              </a:rPr>
              <a:t>AGN</a:t>
            </a:r>
            <a:r>
              <a:rPr sz="1100" spc="15" dirty="0">
                <a:latin typeface="Tahoma"/>
                <a:cs typeface="Tahoma"/>
              </a:rPr>
              <a:t> </a:t>
            </a:r>
            <a:r>
              <a:rPr sz="1100" spc="-50" dirty="0">
                <a:latin typeface="Tahoma"/>
                <a:cs typeface="Tahoma"/>
              </a:rPr>
              <a:t>and</a:t>
            </a:r>
            <a:r>
              <a:rPr sz="1100" spc="25" dirty="0">
                <a:latin typeface="Tahoma"/>
                <a:cs typeface="Tahoma"/>
              </a:rPr>
              <a:t> </a:t>
            </a:r>
            <a:r>
              <a:rPr sz="1100" spc="15" dirty="0">
                <a:latin typeface="Tahoma"/>
                <a:cs typeface="Tahoma"/>
              </a:rPr>
              <a:t>SF </a:t>
            </a:r>
            <a:r>
              <a:rPr sz="1100" spc="-330" dirty="0">
                <a:latin typeface="Tahoma"/>
                <a:cs typeface="Tahoma"/>
              </a:rPr>
              <a:t> </a:t>
            </a:r>
            <a:r>
              <a:rPr sz="1100" spc="-25" dirty="0">
                <a:latin typeface="Tahoma"/>
                <a:cs typeface="Tahoma"/>
              </a:rPr>
              <a:t>contribution.</a:t>
            </a:r>
            <a:endParaRPr sz="1100" dirty="0">
              <a:latin typeface="Tahoma"/>
              <a:cs typeface="Tahoma"/>
            </a:endParaRPr>
          </a:p>
          <a:p>
            <a:pPr>
              <a:lnSpc>
                <a:spcPct val="100000"/>
              </a:lnSpc>
              <a:spcBef>
                <a:spcPts val="50"/>
              </a:spcBef>
            </a:pPr>
            <a:endParaRPr sz="1000" dirty="0">
              <a:latin typeface="Tahoma"/>
              <a:cs typeface="Tahoma"/>
            </a:endParaRPr>
          </a:p>
          <a:p>
            <a:pPr marL="12700">
              <a:lnSpc>
                <a:spcPct val="100000"/>
              </a:lnSpc>
            </a:pPr>
            <a:r>
              <a:rPr sz="1200" spc="-60" dirty="0">
                <a:solidFill>
                  <a:srgbClr val="FFFFFF"/>
                </a:solidFill>
                <a:latin typeface="Tahoma"/>
                <a:cs typeface="Tahoma"/>
              </a:rPr>
              <a:t>Remark</a:t>
            </a:r>
            <a:endParaRPr sz="1200" dirty="0">
              <a:latin typeface="Tahoma"/>
              <a:cs typeface="Tahoma"/>
            </a:endParaRPr>
          </a:p>
          <a:p>
            <a:pPr marL="12700" marR="5080">
              <a:lnSpc>
                <a:spcPct val="102600"/>
              </a:lnSpc>
              <a:spcBef>
                <a:spcPts val="180"/>
              </a:spcBef>
            </a:pPr>
            <a:r>
              <a:rPr sz="1100" spc="-20" dirty="0">
                <a:latin typeface="Tahoma"/>
                <a:cs typeface="Tahoma"/>
              </a:rPr>
              <a:t>The</a:t>
            </a:r>
            <a:r>
              <a:rPr sz="1100" spc="25" dirty="0">
                <a:latin typeface="Tahoma"/>
                <a:cs typeface="Tahoma"/>
              </a:rPr>
              <a:t> </a:t>
            </a:r>
            <a:r>
              <a:rPr sz="1100" spc="-65" dirty="0">
                <a:latin typeface="Tahoma"/>
                <a:cs typeface="Tahoma"/>
              </a:rPr>
              <a:t>gas</a:t>
            </a:r>
            <a:r>
              <a:rPr sz="1100" spc="25" dirty="0">
                <a:latin typeface="Tahoma"/>
                <a:cs typeface="Tahoma"/>
              </a:rPr>
              <a:t> </a:t>
            </a:r>
            <a:r>
              <a:rPr sz="1100" spc="-40" dirty="0">
                <a:latin typeface="Tahoma"/>
                <a:cs typeface="Tahoma"/>
              </a:rPr>
              <a:t>available</a:t>
            </a:r>
            <a:r>
              <a:rPr sz="1100" spc="25" dirty="0">
                <a:latin typeface="Tahoma"/>
                <a:cs typeface="Tahoma"/>
              </a:rPr>
              <a:t> </a:t>
            </a:r>
            <a:r>
              <a:rPr sz="1100" spc="-45" dirty="0">
                <a:latin typeface="Tahoma"/>
                <a:cs typeface="Tahoma"/>
              </a:rPr>
              <a:t>for</a:t>
            </a:r>
            <a:r>
              <a:rPr sz="1100" spc="25" dirty="0">
                <a:latin typeface="Tahoma"/>
                <a:cs typeface="Tahoma"/>
              </a:rPr>
              <a:t> </a:t>
            </a:r>
            <a:r>
              <a:rPr sz="1100" spc="15" dirty="0">
                <a:latin typeface="Tahoma"/>
                <a:cs typeface="Tahoma"/>
              </a:rPr>
              <a:t>SF</a:t>
            </a:r>
            <a:r>
              <a:rPr sz="1100" spc="25" dirty="0">
                <a:latin typeface="Tahoma"/>
                <a:cs typeface="Tahoma"/>
              </a:rPr>
              <a:t> </a:t>
            </a:r>
            <a:r>
              <a:rPr sz="1100" spc="-35" dirty="0">
                <a:latin typeface="Tahoma"/>
                <a:cs typeface="Tahoma"/>
              </a:rPr>
              <a:t>is</a:t>
            </a:r>
            <a:r>
              <a:rPr sz="1100" spc="25" dirty="0">
                <a:latin typeface="Tahoma"/>
                <a:cs typeface="Tahoma"/>
              </a:rPr>
              <a:t> </a:t>
            </a:r>
            <a:r>
              <a:rPr sz="1100" spc="-40" dirty="0">
                <a:latin typeface="Tahoma"/>
                <a:cs typeface="Tahoma"/>
              </a:rPr>
              <a:t>increasingly</a:t>
            </a:r>
            <a:r>
              <a:rPr sz="1100" spc="25" dirty="0">
                <a:latin typeface="Tahoma"/>
                <a:cs typeface="Tahoma"/>
              </a:rPr>
              <a:t> </a:t>
            </a:r>
            <a:r>
              <a:rPr sz="1100" spc="-55" dirty="0">
                <a:latin typeface="Tahoma"/>
                <a:cs typeface="Tahoma"/>
              </a:rPr>
              <a:t>exhausted</a:t>
            </a:r>
            <a:r>
              <a:rPr sz="1100" spc="25" dirty="0">
                <a:latin typeface="Tahoma"/>
                <a:cs typeface="Tahoma"/>
              </a:rPr>
              <a:t> </a:t>
            </a:r>
            <a:r>
              <a:rPr sz="1100" spc="-15" dirty="0">
                <a:latin typeface="Tahoma"/>
                <a:cs typeface="Tahoma"/>
              </a:rPr>
              <a:t>at</a:t>
            </a:r>
            <a:r>
              <a:rPr sz="1100" spc="15" dirty="0">
                <a:latin typeface="Tahoma"/>
                <a:cs typeface="Tahoma"/>
              </a:rPr>
              <a:t> </a:t>
            </a:r>
            <a:r>
              <a:rPr sz="1100" i="1" spc="-80" dirty="0">
                <a:latin typeface="Arial"/>
                <a:cs typeface="Arial"/>
              </a:rPr>
              <a:t>z</a:t>
            </a:r>
            <a:r>
              <a:rPr sz="1100" i="1" spc="100" dirty="0">
                <a:latin typeface="Arial"/>
                <a:cs typeface="Arial"/>
              </a:rPr>
              <a:t> </a:t>
            </a:r>
            <a:r>
              <a:rPr sz="1100" i="1" spc="295" dirty="0">
                <a:latin typeface="Calibri"/>
                <a:cs typeface="Calibri"/>
              </a:rPr>
              <a:t>&lt;</a:t>
            </a:r>
            <a:r>
              <a:rPr sz="1100" i="1" spc="60" dirty="0">
                <a:latin typeface="Calibri"/>
                <a:cs typeface="Calibri"/>
              </a:rPr>
              <a:t> </a:t>
            </a:r>
            <a:r>
              <a:rPr sz="1100" spc="-45" dirty="0">
                <a:latin typeface="Tahoma"/>
                <a:cs typeface="Tahoma"/>
              </a:rPr>
              <a:t>2.</a:t>
            </a:r>
            <a:r>
              <a:rPr sz="1100" spc="145" dirty="0">
                <a:latin typeface="Tahoma"/>
                <a:cs typeface="Tahoma"/>
              </a:rPr>
              <a:t> </a:t>
            </a:r>
            <a:r>
              <a:rPr sz="1100" spc="20" dirty="0">
                <a:latin typeface="Tahoma"/>
                <a:cs typeface="Tahoma"/>
              </a:rPr>
              <a:t>AGN </a:t>
            </a:r>
            <a:r>
              <a:rPr sz="1100" spc="-20" dirty="0">
                <a:latin typeface="Tahoma"/>
                <a:cs typeface="Tahoma"/>
              </a:rPr>
              <a:t>activity </a:t>
            </a:r>
            <a:r>
              <a:rPr sz="1100" spc="-330" dirty="0">
                <a:latin typeface="Tahoma"/>
                <a:cs typeface="Tahoma"/>
              </a:rPr>
              <a:t> </a:t>
            </a:r>
            <a:r>
              <a:rPr sz="1100" spc="-55" dirty="0">
                <a:latin typeface="Tahoma"/>
                <a:cs typeface="Tahoma"/>
              </a:rPr>
              <a:t>increases</a:t>
            </a:r>
            <a:r>
              <a:rPr sz="1100" spc="20" dirty="0">
                <a:latin typeface="Tahoma"/>
                <a:cs typeface="Tahoma"/>
              </a:rPr>
              <a:t> </a:t>
            </a:r>
            <a:r>
              <a:rPr sz="1100" spc="-40" dirty="0">
                <a:latin typeface="Tahoma"/>
                <a:cs typeface="Tahoma"/>
              </a:rPr>
              <a:t>from</a:t>
            </a:r>
            <a:r>
              <a:rPr sz="1100" spc="20" dirty="0">
                <a:latin typeface="Tahoma"/>
                <a:cs typeface="Tahoma"/>
              </a:rPr>
              <a:t> </a:t>
            </a:r>
            <a:r>
              <a:rPr sz="1100" spc="-35" dirty="0">
                <a:latin typeface="Tahoma"/>
                <a:cs typeface="Tahoma"/>
              </a:rPr>
              <a:t>0</a:t>
            </a:r>
            <a:r>
              <a:rPr sz="1100" i="1" spc="-35" dirty="0">
                <a:latin typeface="Calibri"/>
                <a:cs typeface="Calibri"/>
              </a:rPr>
              <a:t>.</a:t>
            </a:r>
            <a:r>
              <a:rPr sz="1100" spc="-35" dirty="0">
                <a:latin typeface="Tahoma"/>
                <a:cs typeface="Tahoma"/>
              </a:rPr>
              <a:t>5</a:t>
            </a:r>
            <a:r>
              <a:rPr sz="1100" spc="-45" dirty="0">
                <a:latin typeface="Tahoma"/>
                <a:cs typeface="Tahoma"/>
              </a:rPr>
              <a:t> </a:t>
            </a:r>
            <a:r>
              <a:rPr sz="1100" i="1" spc="295" dirty="0">
                <a:latin typeface="Calibri"/>
                <a:cs typeface="Calibri"/>
              </a:rPr>
              <a:t>&lt;</a:t>
            </a:r>
            <a:r>
              <a:rPr sz="1100" i="1" spc="55" dirty="0">
                <a:latin typeface="Calibri"/>
                <a:cs typeface="Calibri"/>
              </a:rPr>
              <a:t> </a:t>
            </a:r>
            <a:r>
              <a:rPr sz="1100" i="1" spc="-80" dirty="0">
                <a:latin typeface="Arial"/>
                <a:cs typeface="Arial"/>
              </a:rPr>
              <a:t>z</a:t>
            </a:r>
            <a:r>
              <a:rPr sz="1100" i="1" spc="90" dirty="0">
                <a:latin typeface="Arial"/>
                <a:cs typeface="Arial"/>
              </a:rPr>
              <a:t> </a:t>
            </a:r>
            <a:r>
              <a:rPr sz="1100" i="1" spc="295" dirty="0">
                <a:latin typeface="Calibri"/>
                <a:cs typeface="Calibri"/>
              </a:rPr>
              <a:t>&lt;</a:t>
            </a:r>
            <a:r>
              <a:rPr sz="1100" i="1" spc="60" dirty="0">
                <a:latin typeface="Calibri"/>
                <a:cs typeface="Calibri"/>
              </a:rPr>
              <a:t> </a:t>
            </a:r>
            <a:r>
              <a:rPr sz="1100" spc="-55" dirty="0">
                <a:latin typeface="Tahoma"/>
                <a:cs typeface="Tahoma"/>
              </a:rPr>
              <a:t>1</a:t>
            </a:r>
            <a:r>
              <a:rPr sz="1100" spc="15" dirty="0">
                <a:latin typeface="Tahoma"/>
                <a:cs typeface="Tahoma"/>
              </a:rPr>
              <a:t> </a:t>
            </a:r>
            <a:r>
              <a:rPr sz="1100" spc="-40" dirty="0">
                <a:latin typeface="Tahoma"/>
                <a:cs typeface="Tahoma"/>
              </a:rPr>
              <a:t>(and</a:t>
            </a:r>
            <a:r>
              <a:rPr sz="1100" spc="20" dirty="0">
                <a:latin typeface="Tahoma"/>
                <a:cs typeface="Tahoma"/>
              </a:rPr>
              <a:t> </a:t>
            </a:r>
            <a:r>
              <a:rPr sz="1100" spc="-30" dirty="0">
                <a:latin typeface="Tahoma"/>
                <a:cs typeface="Tahoma"/>
              </a:rPr>
              <a:t>might</a:t>
            </a:r>
            <a:r>
              <a:rPr sz="1100" spc="20" dirty="0">
                <a:latin typeface="Tahoma"/>
                <a:cs typeface="Tahoma"/>
              </a:rPr>
              <a:t> </a:t>
            </a:r>
            <a:r>
              <a:rPr sz="1100" spc="-5" dirty="0">
                <a:latin typeface="Tahoma"/>
                <a:cs typeface="Tahoma"/>
              </a:rPr>
              <a:t>still</a:t>
            </a:r>
            <a:r>
              <a:rPr sz="1100" spc="15" dirty="0">
                <a:latin typeface="Tahoma"/>
                <a:cs typeface="Tahoma"/>
              </a:rPr>
              <a:t> </a:t>
            </a:r>
            <a:r>
              <a:rPr sz="1100" spc="-55" dirty="0">
                <a:latin typeface="Tahoma"/>
                <a:cs typeface="Tahoma"/>
              </a:rPr>
              <a:t>be</a:t>
            </a:r>
            <a:r>
              <a:rPr sz="1100" spc="25" dirty="0">
                <a:latin typeface="Tahoma"/>
                <a:cs typeface="Tahoma"/>
              </a:rPr>
              <a:t> </a:t>
            </a:r>
            <a:r>
              <a:rPr sz="1100" spc="-40" dirty="0">
                <a:latin typeface="Tahoma"/>
                <a:cs typeface="Tahoma"/>
              </a:rPr>
              <a:t>increasing!)</a:t>
            </a:r>
            <a:endParaRPr sz="1100" dirty="0">
              <a:latin typeface="Tahoma"/>
              <a:cs typeface="Tahoma"/>
            </a:endParaRPr>
          </a:p>
          <a:p>
            <a:pPr>
              <a:lnSpc>
                <a:spcPct val="100000"/>
              </a:lnSpc>
              <a:spcBef>
                <a:spcPts val="20"/>
              </a:spcBef>
            </a:pPr>
            <a:endParaRPr sz="1250" dirty="0">
              <a:latin typeface="Tahoma"/>
              <a:cs typeface="Tahoma"/>
            </a:endParaRPr>
          </a:p>
          <a:p>
            <a:pPr marL="12700">
              <a:lnSpc>
                <a:spcPct val="100000"/>
              </a:lnSpc>
            </a:pPr>
            <a:r>
              <a:rPr sz="1200" spc="-60" dirty="0">
                <a:solidFill>
                  <a:srgbClr val="FFFFFF"/>
                </a:solidFill>
                <a:latin typeface="Tahoma"/>
                <a:cs typeface="Tahoma"/>
              </a:rPr>
              <a:t>Remark</a:t>
            </a:r>
            <a:endParaRPr sz="1200" dirty="0">
              <a:latin typeface="Tahoma"/>
              <a:cs typeface="Tahoma"/>
            </a:endParaRPr>
          </a:p>
          <a:p>
            <a:pPr marL="12700" marR="385445">
              <a:lnSpc>
                <a:spcPct val="102600"/>
              </a:lnSpc>
              <a:spcBef>
                <a:spcPts val="180"/>
              </a:spcBef>
            </a:pPr>
            <a:r>
              <a:rPr sz="1100" spc="-20" dirty="0">
                <a:latin typeface="Tahoma"/>
                <a:cs typeface="Tahoma"/>
              </a:rPr>
              <a:t>Brighter</a:t>
            </a:r>
            <a:r>
              <a:rPr sz="1100" spc="15" dirty="0">
                <a:latin typeface="Tahoma"/>
                <a:cs typeface="Tahoma"/>
              </a:rPr>
              <a:t> </a:t>
            </a:r>
            <a:r>
              <a:rPr sz="1100" dirty="0">
                <a:latin typeface="Tahoma"/>
                <a:cs typeface="Tahoma"/>
              </a:rPr>
              <a:t>SFG</a:t>
            </a:r>
            <a:r>
              <a:rPr sz="1100" spc="20" dirty="0">
                <a:latin typeface="Tahoma"/>
                <a:cs typeface="Tahoma"/>
              </a:rPr>
              <a:t> </a:t>
            </a:r>
            <a:r>
              <a:rPr sz="1100" spc="-50" dirty="0">
                <a:latin typeface="Tahoma"/>
                <a:cs typeface="Tahoma"/>
              </a:rPr>
              <a:t>and</a:t>
            </a:r>
            <a:r>
              <a:rPr sz="1100" spc="20" dirty="0">
                <a:latin typeface="Tahoma"/>
                <a:cs typeface="Tahoma"/>
              </a:rPr>
              <a:t> AGN </a:t>
            </a:r>
            <a:r>
              <a:rPr sz="1100" spc="-60" dirty="0">
                <a:latin typeface="Tahoma"/>
                <a:cs typeface="Tahoma"/>
              </a:rPr>
              <a:t>become</a:t>
            </a:r>
            <a:r>
              <a:rPr sz="1100" spc="20" dirty="0">
                <a:latin typeface="Tahoma"/>
                <a:cs typeface="Tahoma"/>
              </a:rPr>
              <a:t> </a:t>
            </a:r>
            <a:r>
              <a:rPr sz="1100" spc="-45" dirty="0">
                <a:latin typeface="Tahoma"/>
                <a:cs typeface="Tahoma"/>
              </a:rPr>
              <a:t>quiescent</a:t>
            </a:r>
            <a:r>
              <a:rPr sz="1100" spc="20" dirty="0">
                <a:latin typeface="Tahoma"/>
                <a:cs typeface="Tahoma"/>
              </a:rPr>
              <a:t> </a:t>
            </a:r>
            <a:r>
              <a:rPr sz="1100" spc="-55" dirty="0">
                <a:latin typeface="Tahoma"/>
                <a:cs typeface="Tahoma"/>
              </a:rPr>
              <a:t>sooner</a:t>
            </a:r>
            <a:r>
              <a:rPr sz="1100" spc="15" dirty="0">
                <a:latin typeface="Tahoma"/>
                <a:cs typeface="Tahoma"/>
              </a:rPr>
              <a:t> </a:t>
            </a:r>
            <a:r>
              <a:rPr sz="1100" spc="-35" dirty="0">
                <a:latin typeface="Tahoma"/>
                <a:cs typeface="Tahoma"/>
              </a:rPr>
              <a:t>than</a:t>
            </a:r>
            <a:r>
              <a:rPr sz="1100" spc="20" dirty="0">
                <a:latin typeface="Tahoma"/>
                <a:cs typeface="Tahoma"/>
              </a:rPr>
              <a:t> </a:t>
            </a:r>
            <a:r>
              <a:rPr sz="1100" spc="-30" dirty="0">
                <a:latin typeface="Tahoma"/>
                <a:cs typeface="Tahoma"/>
              </a:rPr>
              <a:t>their</a:t>
            </a:r>
            <a:r>
              <a:rPr sz="1100" spc="15" dirty="0">
                <a:latin typeface="Tahoma"/>
                <a:cs typeface="Tahoma"/>
              </a:rPr>
              <a:t> </a:t>
            </a:r>
            <a:r>
              <a:rPr sz="1100" spc="-30" dirty="0">
                <a:latin typeface="Tahoma"/>
                <a:cs typeface="Tahoma"/>
              </a:rPr>
              <a:t>fainter </a:t>
            </a:r>
            <a:r>
              <a:rPr sz="1100" spc="-330" dirty="0">
                <a:latin typeface="Tahoma"/>
                <a:cs typeface="Tahoma"/>
              </a:rPr>
              <a:t> </a:t>
            </a:r>
            <a:r>
              <a:rPr sz="1100" spc="-40" dirty="0">
                <a:latin typeface="Tahoma"/>
                <a:cs typeface="Tahoma"/>
              </a:rPr>
              <a:t>counterparts.</a:t>
            </a:r>
            <a:r>
              <a:rPr sz="1100" spc="140" dirty="0">
                <a:latin typeface="Tahoma"/>
                <a:cs typeface="Tahoma"/>
              </a:rPr>
              <a:t> </a:t>
            </a:r>
            <a:r>
              <a:rPr sz="1100" spc="20" dirty="0">
                <a:latin typeface="Tahoma"/>
                <a:cs typeface="Tahoma"/>
              </a:rPr>
              <a:t>AGN</a:t>
            </a:r>
            <a:r>
              <a:rPr sz="1100" spc="15" dirty="0">
                <a:latin typeface="Tahoma"/>
                <a:cs typeface="Tahoma"/>
              </a:rPr>
              <a:t> </a:t>
            </a:r>
            <a:r>
              <a:rPr sz="1100" spc="35" dirty="0">
                <a:latin typeface="Tahoma"/>
                <a:cs typeface="Tahoma"/>
              </a:rPr>
              <a:t>“kill”</a:t>
            </a:r>
            <a:r>
              <a:rPr sz="1100" spc="15" dirty="0">
                <a:latin typeface="Tahoma"/>
                <a:cs typeface="Tahoma"/>
              </a:rPr>
              <a:t> </a:t>
            </a:r>
            <a:r>
              <a:rPr sz="1100" spc="-30" dirty="0">
                <a:latin typeface="Tahoma"/>
                <a:cs typeface="Tahoma"/>
              </a:rPr>
              <a:t>their</a:t>
            </a:r>
            <a:r>
              <a:rPr sz="1100" spc="20" dirty="0">
                <a:latin typeface="Tahoma"/>
                <a:cs typeface="Tahoma"/>
              </a:rPr>
              <a:t> </a:t>
            </a:r>
            <a:r>
              <a:rPr sz="1100" spc="-50" dirty="0">
                <a:latin typeface="Tahoma"/>
                <a:cs typeface="Tahoma"/>
              </a:rPr>
              <a:t>galaxies</a:t>
            </a:r>
            <a:r>
              <a:rPr sz="1100" spc="20" dirty="0">
                <a:latin typeface="Tahoma"/>
                <a:cs typeface="Tahoma"/>
              </a:rPr>
              <a:t> </a:t>
            </a:r>
            <a:r>
              <a:rPr sz="1100" spc="-50" dirty="0">
                <a:latin typeface="Tahoma"/>
                <a:cs typeface="Tahoma"/>
              </a:rPr>
              <a:t>much</a:t>
            </a:r>
            <a:r>
              <a:rPr sz="1100" spc="20" dirty="0">
                <a:latin typeface="Tahoma"/>
                <a:cs typeface="Tahoma"/>
              </a:rPr>
              <a:t> </a:t>
            </a:r>
            <a:r>
              <a:rPr sz="1100" spc="-40" dirty="0">
                <a:latin typeface="Tahoma"/>
                <a:cs typeface="Tahoma"/>
              </a:rPr>
              <a:t>faster</a:t>
            </a:r>
            <a:r>
              <a:rPr sz="1100" spc="20" dirty="0">
                <a:latin typeface="Tahoma"/>
                <a:cs typeface="Tahoma"/>
              </a:rPr>
              <a:t> </a:t>
            </a:r>
            <a:r>
              <a:rPr sz="1100" spc="-35" dirty="0">
                <a:latin typeface="Tahoma"/>
                <a:cs typeface="Tahoma"/>
              </a:rPr>
              <a:t>than</a:t>
            </a:r>
            <a:r>
              <a:rPr sz="1100" spc="15" dirty="0">
                <a:latin typeface="Tahoma"/>
                <a:cs typeface="Tahoma"/>
              </a:rPr>
              <a:t> </a:t>
            </a:r>
            <a:r>
              <a:rPr sz="1100" dirty="0">
                <a:latin typeface="Tahoma"/>
                <a:cs typeface="Tahoma"/>
              </a:rPr>
              <a:t>SF.</a:t>
            </a:r>
          </a:p>
        </p:txBody>
      </p:sp>
      <p:grpSp>
        <p:nvGrpSpPr>
          <p:cNvPr id="37" name="object 37"/>
          <p:cNvGrpSpPr/>
          <p:nvPr/>
        </p:nvGrpSpPr>
        <p:grpSpPr>
          <a:xfrm>
            <a:off x="0" y="3346348"/>
            <a:ext cx="4608195" cy="109855"/>
            <a:chOff x="0" y="3346348"/>
            <a:chExt cx="4608195" cy="109855"/>
          </a:xfrm>
        </p:grpSpPr>
        <p:sp>
          <p:nvSpPr>
            <p:cNvPr id="38" name="object 38"/>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39" name="object 39"/>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40" name="object 40"/>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41" name="object 41"/>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42" name="object 42"/>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11" action="ppaction://hlinksldjump"/>
              </a:rPr>
              <a:t>Luminosity</a:t>
            </a:r>
            <a:r>
              <a:rPr sz="600" spc="-10" dirty="0">
                <a:solidFill>
                  <a:srgbClr val="FFFFFF"/>
                </a:solidFill>
                <a:latin typeface="Tahoma"/>
                <a:cs typeface="Tahoma"/>
                <a:hlinkClick r:id="rId11" action="ppaction://hlinksldjump"/>
              </a:rPr>
              <a:t> </a:t>
            </a:r>
            <a:r>
              <a:rPr sz="600" dirty="0">
                <a:solidFill>
                  <a:srgbClr val="FFFFFF"/>
                </a:solidFill>
                <a:latin typeface="Tahoma"/>
                <a:cs typeface="Tahoma"/>
                <a:hlinkClick r:id="rId11" action="ppaction://hlinksldjump"/>
              </a:rPr>
              <a:t>Functions</a:t>
            </a:r>
            <a:endParaRPr sz="600">
              <a:latin typeface="Tahoma"/>
              <a:cs typeface="Tahoma"/>
            </a:endParaRPr>
          </a:p>
        </p:txBody>
      </p:sp>
      <p:sp>
        <p:nvSpPr>
          <p:cNvPr id="43" name="object 43"/>
          <p:cNvSpPr txBox="1"/>
          <p:nvPr/>
        </p:nvSpPr>
        <p:spPr>
          <a:xfrm>
            <a:off x="3717975" y="3351784"/>
            <a:ext cx="418465" cy="102235"/>
          </a:xfrm>
          <a:prstGeom prst="rect">
            <a:avLst/>
          </a:prstGeom>
        </p:spPr>
        <p:txBody>
          <a:bodyPr vert="horz" wrap="square" lIns="0" tIns="0" rIns="0" bIns="0" rtlCol="0">
            <a:spAutoFit/>
          </a:bodyPr>
          <a:lstStyle/>
          <a:p>
            <a:pPr marL="12700">
              <a:lnSpc>
                <a:spcPts val="675"/>
              </a:lnSpc>
            </a:pPr>
            <a:r>
              <a:rPr sz="600" spc="35" dirty="0">
                <a:solidFill>
                  <a:srgbClr val="FFFFFF"/>
                </a:solidFill>
                <a:latin typeface="Tahoma"/>
                <a:cs typeface="Tahoma"/>
              </a:rPr>
              <a:t>MSSS</a:t>
            </a:r>
            <a:r>
              <a:rPr sz="600" spc="-30" dirty="0">
                <a:solidFill>
                  <a:srgbClr val="FFFFFF"/>
                </a:solidFill>
                <a:latin typeface="Tahoma"/>
                <a:cs typeface="Tahoma"/>
              </a:rPr>
              <a:t> </a:t>
            </a:r>
            <a:r>
              <a:rPr sz="600" spc="-15" dirty="0">
                <a:solidFill>
                  <a:srgbClr val="FFFFFF"/>
                </a:solidFill>
                <a:latin typeface="Tahoma"/>
                <a:cs typeface="Tahoma"/>
              </a:rPr>
              <a:t>2024</a:t>
            </a:r>
            <a:endParaRPr sz="600">
              <a:latin typeface="Tahoma"/>
              <a:cs typeface="Tahoma"/>
            </a:endParaRPr>
          </a:p>
        </p:txBody>
      </p:sp>
      <p:sp>
        <p:nvSpPr>
          <p:cNvPr id="44" name="object 44"/>
          <p:cNvSpPr txBox="1">
            <a:spLocks noGrp="1"/>
          </p:cNvSpPr>
          <p:nvPr>
            <p:ph type="sldNum" sz="quarter" idx="7"/>
          </p:nvPr>
        </p:nvSpPr>
        <p:spPr>
          <a:prstGeom prst="rect">
            <a:avLst/>
          </a:prstGeom>
        </p:spPr>
        <p:txBody>
          <a:bodyPr vert="horz" wrap="square" lIns="0" tIns="0" rIns="0" bIns="0" rtlCol="0">
            <a:spAutoFit/>
          </a:bodyPr>
          <a:lstStyle/>
          <a:p>
            <a:pPr marL="38100">
              <a:lnSpc>
                <a:spcPts val="675"/>
              </a:lnSpc>
            </a:pPr>
            <a:r>
              <a:rPr spc="-15" dirty="0"/>
              <a:t>11</a:t>
            </a:r>
            <a:r>
              <a:rPr spc="-85" dirty="0"/>
              <a:t> </a:t>
            </a:r>
            <a:r>
              <a:rPr spc="85" dirty="0"/>
              <a:t>/</a:t>
            </a:r>
            <a:r>
              <a:rPr spc="-85" dirty="0"/>
              <a:t> </a:t>
            </a:r>
            <a:r>
              <a:rPr spc="-15" dirty="0"/>
              <a:t>12</a:t>
            </a: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9676" y="228899"/>
            <a:ext cx="1288631" cy="938076"/>
          </a:xfrm>
          <a:prstGeom prst="rect">
            <a:avLst/>
          </a:prstGeom>
        </p:spPr>
        <p:txBody>
          <a:bodyPr vert="horz" wrap="square" lIns="0" tIns="14604" rIns="0" bIns="0" rtlCol="0">
            <a:spAutoFit/>
          </a:bodyPr>
          <a:lstStyle/>
          <a:p>
            <a:pPr algn="ctr">
              <a:lnSpc>
                <a:spcPts val="2385"/>
              </a:lnSpc>
              <a:spcBef>
                <a:spcPts val="114"/>
              </a:spcBef>
            </a:pPr>
            <a:r>
              <a:rPr spc="-70" dirty="0"/>
              <a:t>Thank</a:t>
            </a:r>
            <a:r>
              <a:rPr spc="-55" dirty="0"/>
              <a:t> </a:t>
            </a:r>
            <a:r>
              <a:rPr spc="-145" dirty="0"/>
              <a:t>you!</a:t>
            </a:r>
          </a:p>
          <a:p>
            <a:pPr algn="ctr">
              <a:lnSpc>
                <a:spcPts val="1245"/>
              </a:lnSpc>
            </a:pPr>
            <a:r>
              <a:rPr sz="1100" spc="-35" dirty="0">
                <a:latin typeface="Tahoma"/>
                <a:cs typeface="Tahoma"/>
              </a:rPr>
              <a:t>Questions?</a:t>
            </a:r>
            <a:br>
              <a:rPr lang="en-AU" sz="1100" spc="-35" dirty="0">
                <a:latin typeface="Tahoma"/>
                <a:cs typeface="Tahoma"/>
              </a:rPr>
            </a:br>
            <a:br>
              <a:rPr lang="en-AU" sz="1100" spc="-35" dirty="0">
                <a:latin typeface="Tahoma"/>
                <a:cs typeface="Tahoma"/>
              </a:rPr>
            </a:br>
            <a:br>
              <a:rPr lang="en-AU" sz="1100" spc="-35" dirty="0">
                <a:latin typeface="Tahoma"/>
                <a:cs typeface="Tahoma"/>
              </a:rPr>
            </a:br>
            <a:r>
              <a:rPr lang="en-AU" sz="1100" spc="-35" dirty="0">
                <a:latin typeface="Tahoma"/>
                <a:cs typeface="Tahoma"/>
              </a:rPr>
              <a:t>I’m looking for PhDs!</a:t>
            </a:r>
            <a:endParaRPr sz="1100" dirty="0">
              <a:latin typeface="Tahoma"/>
              <a:cs typeface="Tahoma"/>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5" name="object 5"/>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3" action="ppaction://hlinksldjump"/>
              </a:rPr>
              <a:t>Luminosity</a:t>
            </a:r>
            <a:r>
              <a:rPr sz="600" spc="-10" dirty="0">
                <a:solidFill>
                  <a:srgbClr val="FFFFFF"/>
                </a:solidFill>
                <a:latin typeface="Tahoma"/>
                <a:cs typeface="Tahoma"/>
                <a:hlinkClick r:id="rId3" action="ppaction://hlinksldjump"/>
              </a:rPr>
              <a:t> </a:t>
            </a:r>
            <a:r>
              <a:rPr sz="600" dirty="0">
                <a:solidFill>
                  <a:srgbClr val="FFFFFF"/>
                </a:solidFill>
                <a:latin typeface="Tahoma"/>
                <a:cs typeface="Tahoma"/>
                <a:hlinkClick r:id="rId3" action="ppaction://hlinksldjump"/>
              </a:rPr>
              <a:t>Functions</a:t>
            </a:r>
            <a:endParaRPr sz="600">
              <a:latin typeface="Tahoma"/>
              <a:cs typeface="Tahoma"/>
            </a:endParaRPr>
          </a:p>
        </p:txBody>
      </p:sp>
      <p:sp>
        <p:nvSpPr>
          <p:cNvPr id="6" name="object 6"/>
          <p:cNvSpPr txBox="1"/>
          <p:nvPr/>
        </p:nvSpPr>
        <p:spPr>
          <a:xfrm>
            <a:off x="3717975" y="3351784"/>
            <a:ext cx="418465" cy="102235"/>
          </a:xfrm>
          <a:prstGeom prst="rect">
            <a:avLst/>
          </a:prstGeom>
        </p:spPr>
        <p:txBody>
          <a:bodyPr vert="horz" wrap="square" lIns="0" tIns="0" rIns="0" bIns="0" rtlCol="0">
            <a:spAutoFit/>
          </a:bodyPr>
          <a:lstStyle/>
          <a:p>
            <a:pPr marL="12700">
              <a:lnSpc>
                <a:spcPts val="675"/>
              </a:lnSpc>
            </a:pPr>
            <a:r>
              <a:rPr sz="600" spc="35" dirty="0">
                <a:solidFill>
                  <a:srgbClr val="FFFFFF"/>
                </a:solidFill>
                <a:latin typeface="Tahoma"/>
                <a:cs typeface="Tahoma"/>
              </a:rPr>
              <a:t>MSSS</a:t>
            </a:r>
            <a:r>
              <a:rPr sz="600" spc="-30" dirty="0">
                <a:solidFill>
                  <a:srgbClr val="FFFFFF"/>
                </a:solidFill>
                <a:latin typeface="Tahoma"/>
                <a:cs typeface="Tahoma"/>
              </a:rPr>
              <a:t> </a:t>
            </a:r>
            <a:r>
              <a:rPr sz="600" spc="-15" dirty="0">
                <a:solidFill>
                  <a:srgbClr val="FFFFFF"/>
                </a:solidFill>
                <a:latin typeface="Tahoma"/>
                <a:cs typeface="Tahoma"/>
              </a:rPr>
              <a:t>2024</a:t>
            </a:r>
            <a:endParaRPr sz="600">
              <a:latin typeface="Tahoma"/>
              <a:cs typeface="Tahoma"/>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675"/>
              </a:lnSpc>
            </a:pPr>
            <a:r>
              <a:rPr spc="-15" dirty="0"/>
              <a:t>12</a:t>
            </a:r>
            <a:r>
              <a:rPr spc="-85" dirty="0"/>
              <a:t> </a:t>
            </a:r>
            <a:r>
              <a:rPr spc="85" dirty="0"/>
              <a:t>/</a:t>
            </a:r>
            <a:r>
              <a:rPr spc="-85" dirty="0"/>
              <a:t> </a:t>
            </a:r>
            <a:r>
              <a:rPr spc="-15" dirty="0"/>
              <a:t>12</a:t>
            </a:r>
          </a:p>
        </p:txBody>
      </p:sp>
      <p:sp>
        <p:nvSpPr>
          <p:cNvPr id="3" name="object 3"/>
          <p:cNvSpPr txBox="1"/>
          <p:nvPr/>
        </p:nvSpPr>
        <p:spPr>
          <a:xfrm>
            <a:off x="1607716" y="2820813"/>
            <a:ext cx="1392555" cy="178895"/>
          </a:xfrm>
          <a:prstGeom prst="rect">
            <a:avLst/>
          </a:prstGeom>
        </p:spPr>
        <p:txBody>
          <a:bodyPr vert="horz" wrap="square" lIns="0" tIns="12065" rIns="0" bIns="0" rtlCol="0">
            <a:spAutoFit/>
          </a:bodyPr>
          <a:lstStyle/>
          <a:p>
            <a:pPr marL="38100">
              <a:lnSpc>
                <a:spcPct val="100000"/>
              </a:lnSpc>
              <a:spcBef>
                <a:spcPts val="95"/>
              </a:spcBef>
            </a:pPr>
            <a:r>
              <a:rPr sz="600" spc="-5" dirty="0">
                <a:latin typeface="Tahoma"/>
                <a:cs typeface="Tahoma"/>
              </a:rPr>
              <a:t>(Yes,</a:t>
            </a:r>
            <a:r>
              <a:rPr sz="600" spc="15" dirty="0">
                <a:latin typeface="Tahoma"/>
                <a:cs typeface="Tahoma"/>
              </a:rPr>
              <a:t> </a:t>
            </a:r>
            <a:r>
              <a:rPr sz="600" spc="-50" dirty="0">
                <a:latin typeface="Tahoma"/>
                <a:cs typeface="Tahoma"/>
              </a:rPr>
              <a:t>I</a:t>
            </a:r>
            <a:r>
              <a:rPr sz="600" spc="15" dirty="0">
                <a:latin typeface="Tahoma"/>
                <a:cs typeface="Tahoma"/>
              </a:rPr>
              <a:t> </a:t>
            </a:r>
            <a:r>
              <a:rPr sz="600" spc="-15" dirty="0">
                <a:latin typeface="Tahoma"/>
                <a:cs typeface="Tahoma"/>
              </a:rPr>
              <a:t>made</a:t>
            </a:r>
            <a:r>
              <a:rPr sz="600" spc="15" dirty="0">
                <a:latin typeface="Tahoma"/>
                <a:cs typeface="Tahoma"/>
              </a:rPr>
              <a:t> </a:t>
            </a:r>
            <a:r>
              <a:rPr sz="600" spc="-5" dirty="0">
                <a:latin typeface="Tahoma"/>
                <a:cs typeface="Tahoma"/>
              </a:rPr>
              <a:t>my</a:t>
            </a:r>
            <a:r>
              <a:rPr sz="600" spc="15" dirty="0">
                <a:latin typeface="Tahoma"/>
                <a:cs typeface="Tahoma"/>
              </a:rPr>
              <a:t> </a:t>
            </a:r>
            <a:r>
              <a:rPr sz="600" spc="-10" dirty="0">
                <a:latin typeface="Tahoma"/>
                <a:cs typeface="Tahoma"/>
              </a:rPr>
              <a:t>presentation</a:t>
            </a:r>
            <a:r>
              <a:rPr sz="600" spc="20" dirty="0">
                <a:latin typeface="Tahoma"/>
                <a:cs typeface="Tahoma"/>
              </a:rPr>
              <a:t> </a:t>
            </a:r>
            <a:r>
              <a:rPr sz="600" dirty="0">
                <a:latin typeface="Tahoma"/>
                <a:cs typeface="Tahoma"/>
              </a:rPr>
              <a:t>in</a:t>
            </a:r>
            <a:r>
              <a:rPr sz="600" spc="15" dirty="0">
                <a:latin typeface="Tahoma"/>
                <a:cs typeface="Tahoma"/>
              </a:rPr>
              <a:t> </a:t>
            </a:r>
            <a:r>
              <a:rPr sz="600" spc="-35" dirty="0">
                <a:latin typeface="Tahoma"/>
                <a:cs typeface="Tahoma"/>
              </a:rPr>
              <a:t>L</a:t>
            </a:r>
            <a:r>
              <a:rPr sz="750" spc="-52" baseline="5555" dirty="0">
                <a:latin typeface="Tahoma"/>
                <a:cs typeface="Tahoma"/>
              </a:rPr>
              <a:t>A</a:t>
            </a:r>
            <a:r>
              <a:rPr sz="600" spc="-35" dirty="0">
                <a:latin typeface="Tahoma"/>
                <a:cs typeface="Tahoma"/>
              </a:rPr>
              <a:t>T</a:t>
            </a:r>
            <a:r>
              <a:rPr sz="900" spc="-52" baseline="-13888" dirty="0">
                <a:latin typeface="Tahoma"/>
                <a:cs typeface="Tahoma"/>
              </a:rPr>
              <a:t>E</a:t>
            </a:r>
            <a:r>
              <a:rPr sz="600" spc="-35" dirty="0">
                <a:latin typeface="Tahoma"/>
                <a:cs typeface="Tahoma"/>
              </a:rPr>
              <a:t>X</a:t>
            </a:r>
            <a:r>
              <a:rPr lang="en-AU" sz="600" spc="-35" dirty="0">
                <a:latin typeface="Tahoma"/>
                <a:cs typeface="Tahoma"/>
              </a:rPr>
              <a:t>*</a:t>
            </a:r>
            <a:r>
              <a:rPr sz="600" spc="-35" dirty="0">
                <a:latin typeface="Tahoma"/>
                <a:cs typeface="Tahoma"/>
              </a:rPr>
              <a:t>)</a:t>
            </a:r>
            <a:endParaRPr lang="en-AU" sz="600" spc="-35" dirty="0">
              <a:latin typeface="Tahoma"/>
              <a:cs typeface="Tahoma"/>
            </a:endParaRPr>
          </a:p>
          <a:p>
            <a:pPr marL="38100" algn="ctr">
              <a:lnSpc>
                <a:spcPct val="100000"/>
              </a:lnSpc>
              <a:spcBef>
                <a:spcPts val="95"/>
              </a:spcBef>
            </a:pPr>
            <a:r>
              <a:rPr lang="en-AU" sz="400" spc="-35" dirty="0">
                <a:latin typeface="Tahoma"/>
                <a:cs typeface="Tahoma"/>
              </a:rPr>
              <a:t>*mostly</a:t>
            </a:r>
            <a:endParaRPr sz="400" dirty="0">
              <a:latin typeface="Tahoma"/>
              <a:cs typeface="Tahoma"/>
            </a:endParaRPr>
          </a:p>
        </p:txBody>
      </p:sp>
      <p:pic>
        <p:nvPicPr>
          <p:cNvPr id="9" name="Picture 8" descr="A qr code on a white background&#10;&#10;Description automatically generated">
            <a:extLst>
              <a:ext uri="{FF2B5EF4-FFF2-40B4-BE49-F238E27FC236}">
                <a16:creationId xmlns:a16="http://schemas.microsoft.com/office/drawing/2014/main" id="{617FF637-4896-E6E8-45E8-13C335FF0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1734" y="1238118"/>
            <a:ext cx="984513" cy="984513"/>
          </a:xfrm>
          <a:prstGeom prst="rect">
            <a:avLst/>
          </a:prstGeom>
        </p:spPr>
      </p:pic>
      <p:sp>
        <p:nvSpPr>
          <p:cNvPr id="10" name="object 4">
            <a:extLst>
              <a:ext uri="{FF2B5EF4-FFF2-40B4-BE49-F238E27FC236}">
                <a16:creationId xmlns:a16="http://schemas.microsoft.com/office/drawing/2014/main" id="{3AEC1F8E-A256-26AB-09A3-9DF1ED644C1A}"/>
              </a:ext>
            </a:extLst>
          </p:cNvPr>
          <p:cNvSpPr txBox="1"/>
          <p:nvPr/>
        </p:nvSpPr>
        <p:spPr>
          <a:xfrm>
            <a:off x="1709736" y="2358479"/>
            <a:ext cx="1188507" cy="166071"/>
          </a:xfrm>
          <a:prstGeom prst="rect">
            <a:avLst/>
          </a:prstGeom>
        </p:spPr>
        <p:txBody>
          <a:bodyPr vert="horz" wrap="square" lIns="0" tIns="12065" rIns="0" bIns="0" rtlCol="0">
            <a:spAutoFit/>
          </a:bodyPr>
          <a:lstStyle/>
          <a:p>
            <a:pPr marL="12700">
              <a:lnSpc>
                <a:spcPct val="100000"/>
              </a:lnSpc>
              <a:spcBef>
                <a:spcPts val="95"/>
              </a:spcBef>
            </a:pPr>
            <a:r>
              <a:rPr sz="1000" spc="-25" dirty="0">
                <a:solidFill>
                  <a:srgbClr val="003B72"/>
                </a:solidFill>
                <a:latin typeface="Tahoma"/>
                <a:cs typeface="Tahoma"/>
              </a:rPr>
              <a:t>Figure</a:t>
            </a:r>
            <a:r>
              <a:rPr sz="1000" dirty="0">
                <a:solidFill>
                  <a:srgbClr val="003B72"/>
                </a:solidFill>
                <a:latin typeface="Tahoma"/>
                <a:cs typeface="Tahoma"/>
              </a:rPr>
              <a:t> </a:t>
            </a:r>
            <a:r>
              <a:rPr lang="en-AU" sz="1000" spc="-65" dirty="0">
                <a:solidFill>
                  <a:srgbClr val="003B72"/>
                </a:solidFill>
                <a:latin typeface="Tahoma"/>
                <a:cs typeface="Tahoma"/>
              </a:rPr>
              <a:t>8</a:t>
            </a:r>
            <a:r>
              <a:rPr sz="1000" spc="-65" dirty="0">
                <a:solidFill>
                  <a:srgbClr val="003B72"/>
                </a:solidFill>
                <a:latin typeface="Tahoma"/>
                <a:cs typeface="Tahoma"/>
              </a:rPr>
              <a:t>:</a:t>
            </a:r>
            <a:r>
              <a:rPr lang="en-AU" sz="1000" spc="10" dirty="0">
                <a:solidFill>
                  <a:srgbClr val="003B72"/>
                </a:solidFill>
                <a:latin typeface="Tahoma"/>
                <a:cs typeface="Tahoma"/>
              </a:rPr>
              <a:t> </a:t>
            </a:r>
            <a:r>
              <a:rPr lang="en-AU" sz="1000" spc="-30" dirty="0">
                <a:latin typeface="Tahoma"/>
                <a:cs typeface="Tahoma"/>
              </a:rPr>
              <a:t>My website</a:t>
            </a:r>
            <a:endParaRPr sz="1000" dirty="0">
              <a:latin typeface="Tahoma"/>
              <a:cs typeface="Tahoma"/>
            </a:endParaRPr>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9878"/>
            <a:ext cx="2289810" cy="244475"/>
          </a:xfrm>
          <a:prstGeom prst="rect">
            <a:avLst/>
          </a:prstGeom>
        </p:spPr>
        <p:txBody>
          <a:bodyPr vert="horz" wrap="square" lIns="0" tIns="17145" rIns="0" bIns="0" rtlCol="0">
            <a:spAutoFit/>
          </a:bodyPr>
          <a:lstStyle/>
          <a:p>
            <a:pPr marL="12700">
              <a:lnSpc>
                <a:spcPct val="100000"/>
              </a:lnSpc>
              <a:spcBef>
                <a:spcPts val="135"/>
              </a:spcBef>
            </a:pPr>
            <a:r>
              <a:rPr sz="1400" spc="-40" dirty="0">
                <a:solidFill>
                  <a:srgbClr val="FFFFFF"/>
                </a:solidFill>
                <a:latin typeface="Tahoma"/>
                <a:cs typeface="Tahoma"/>
              </a:rPr>
              <a:t>Background:</a:t>
            </a:r>
            <a:r>
              <a:rPr sz="1400" spc="165" dirty="0">
                <a:solidFill>
                  <a:srgbClr val="FFFFFF"/>
                </a:solidFill>
                <a:latin typeface="Tahoma"/>
                <a:cs typeface="Tahoma"/>
              </a:rPr>
              <a:t> </a:t>
            </a:r>
            <a:r>
              <a:rPr sz="1400" spc="-45" dirty="0">
                <a:solidFill>
                  <a:srgbClr val="FFFFFF"/>
                </a:solidFill>
                <a:latin typeface="Tahoma"/>
                <a:cs typeface="Tahoma"/>
              </a:rPr>
              <a:t>Galaxy</a:t>
            </a:r>
            <a:r>
              <a:rPr sz="1400" spc="15" dirty="0">
                <a:solidFill>
                  <a:srgbClr val="FFFFFF"/>
                </a:solidFill>
                <a:latin typeface="Tahoma"/>
                <a:cs typeface="Tahoma"/>
              </a:rPr>
              <a:t> </a:t>
            </a:r>
            <a:r>
              <a:rPr sz="1400" spc="-25" dirty="0">
                <a:solidFill>
                  <a:srgbClr val="FFFFFF"/>
                </a:solidFill>
                <a:latin typeface="Tahoma"/>
                <a:cs typeface="Tahoma"/>
              </a:rPr>
              <a:t>Evolution</a:t>
            </a:r>
            <a:endParaRPr sz="1400">
              <a:latin typeface="Tahoma"/>
              <a:cs typeface="Tahoma"/>
            </a:endParaRPr>
          </a:p>
        </p:txBody>
      </p:sp>
      <p:sp>
        <p:nvSpPr>
          <p:cNvPr id="3" name="object 3"/>
          <p:cNvSpPr txBox="1"/>
          <p:nvPr/>
        </p:nvSpPr>
        <p:spPr>
          <a:xfrm>
            <a:off x="1594217" y="2847036"/>
            <a:ext cx="2582545" cy="177800"/>
          </a:xfrm>
          <a:prstGeom prst="rect">
            <a:avLst/>
          </a:prstGeom>
        </p:spPr>
        <p:txBody>
          <a:bodyPr vert="horz" wrap="square" lIns="0" tIns="12065" rIns="0" bIns="0" rtlCol="0">
            <a:spAutoFit/>
          </a:bodyPr>
          <a:lstStyle/>
          <a:p>
            <a:pPr marL="12700">
              <a:lnSpc>
                <a:spcPct val="100000"/>
              </a:lnSpc>
              <a:spcBef>
                <a:spcPts val="95"/>
              </a:spcBef>
            </a:pPr>
            <a:r>
              <a:rPr sz="1000" spc="-25" dirty="0">
                <a:solidFill>
                  <a:srgbClr val="003B72"/>
                </a:solidFill>
                <a:latin typeface="Tahoma"/>
                <a:cs typeface="Tahoma"/>
              </a:rPr>
              <a:t>Figure</a:t>
            </a:r>
            <a:r>
              <a:rPr sz="1000" spc="10" dirty="0">
                <a:solidFill>
                  <a:srgbClr val="003B72"/>
                </a:solidFill>
                <a:latin typeface="Tahoma"/>
                <a:cs typeface="Tahoma"/>
              </a:rPr>
              <a:t> </a:t>
            </a:r>
            <a:r>
              <a:rPr sz="1000" spc="-65" dirty="0">
                <a:solidFill>
                  <a:srgbClr val="003B72"/>
                </a:solidFill>
                <a:latin typeface="Tahoma"/>
                <a:cs typeface="Tahoma"/>
              </a:rPr>
              <a:t>1:</a:t>
            </a:r>
            <a:r>
              <a:rPr sz="1000" spc="15" dirty="0">
                <a:solidFill>
                  <a:srgbClr val="003B72"/>
                </a:solidFill>
                <a:latin typeface="Tahoma"/>
                <a:cs typeface="Tahoma"/>
              </a:rPr>
              <a:t> </a:t>
            </a:r>
            <a:r>
              <a:rPr sz="1000" spc="-5" dirty="0">
                <a:latin typeface="Tahoma"/>
                <a:cs typeface="Tahoma"/>
              </a:rPr>
              <a:t>3D</a:t>
            </a:r>
            <a:r>
              <a:rPr sz="1000" spc="15" dirty="0">
                <a:latin typeface="Tahoma"/>
                <a:cs typeface="Tahoma"/>
              </a:rPr>
              <a:t> </a:t>
            </a:r>
            <a:r>
              <a:rPr sz="1000" spc="-45" dirty="0">
                <a:latin typeface="Tahoma"/>
                <a:cs typeface="Tahoma"/>
              </a:rPr>
              <a:t>view</a:t>
            </a:r>
            <a:r>
              <a:rPr sz="1000" spc="10" dirty="0">
                <a:latin typeface="Tahoma"/>
                <a:cs typeface="Tahoma"/>
              </a:rPr>
              <a:t> </a:t>
            </a:r>
            <a:r>
              <a:rPr sz="1000" spc="-30" dirty="0">
                <a:latin typeface="Tahoma"/>
                <a:cs typeface="Tahoma"/>
              </a:rPr>
              <a:t>of</a:t>
            </a:r>
            <a:r>
              <a:rPr sz="1000" spc="20" dirty="0">
                <a:latin typeface="Tahoma"/>
                <a:cs typeface="Tahoma"/>
              </a:rPr>
              <a:t> </a:t>
            </a:r>
            <a:r>
              <a:rPr sz="1000" spc="-35" dirty="0">
                <a:latin typeface="Tahoma"/>
                <a:cs typeface="Tahoma"/>
              </a:rPr>
              <a:t>the</a:t>
            </a:r>
            <a:r>
              <a:rPr sz="1000" spc="10" dirty="0">
                <a:latin typeface="Tahoma"/>
                <a:cs typeface="Tahoma"/>
              </a:rPr>
              <a:t> </a:t>
            </a:r>
            <a:r>
              <a:rPr sz="1000" spc="20" dirty="0">
                <a:latin typeface="Tahoma"/>
                <a:cs typeface="Tahoma"/>
              </a:rPr>
              <a:t>ZFOURGE </a:t>
            </a:r>
            <a:r>
              <a:rPr sz="1000" spc="25" dirty="0">
                <a:latin typeface="Tahoma"/>
                <a:cs typeface="Tahoma"/>
              </a:rPr>
              <a:t>CDFS</a:t>
            </a:r>
            <a:r>
              <a:rPr sz="1000" spc="10" dirty="0">
                <a:latin typeface="Tahoma"/>
                <a:cs typeface="Tahoma"/>
              </a:rPr>
              <a:t> </a:t>
            </a:r>
            <a:r>
              <a:rPr sz="1000" spc="-30" dirty="0">
                <a:latin typeface="Tahoma"/>
                <a:cs typeface="Tahoma"/>
              </a:rPr>
              <a:t>field.</a:t>
            </a:r>
            <a:endParaRPr sz="1000" dirty="0">
              <a:latin typeface="Tahoma"/>
              <a:cs typeface="Tahoma"/>
            </a:endParaRPr>
          </a:p>
        </p:txBody>
      </p:sp>
      <p:grpSp>
        <p:nvGrpSpPr>
          <p:cNvPr id="4" name="object 4"/>
          <p:cNvGrpSpPr/>
          <p:nvPr/>
        </p:nvGrpSpPr>
        <p:grpSpPr>
          <a:xfrm>
            <a:off x="0" y="3346348"/>
            <a:ext cx="4608195" cy="109855"/>
            <a:chOff x="0" y="3346348"/>
            <a:chExt cx="4608195" cy="109855"/>
          </a:xfrm>
        </p:grpSpPr>
        <p:sp>
          <p:nvSpPr>
            <p:cNvPr id="5" name="object 5"/>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6" name="object 6"/>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7" name="object 7"/>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9" name="object 9"/>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5" action="ppaction://hlinksldjump"/>
              </a:rPr>
              <a:t>Luminosity</a:t>
            </a:r>
            <a:r>
              <a:rPr sz="600" spc="-10" dirty="0">
                <a:solidFill>
                  <a:srgbClr val="FFFFFF"/>
                </a:solidFill>
                <a:latin typeface="Tahoma"/>
                <a:cs typeface="Tahoma"/>
                <a:hlinkClick r:id="rId5" action="ppaction://hlinksldjump"/>
              </a:rPr>
              <a:t> </a:t>
            </a:r>
            <a:r>
              <a:rPr sz="600" dirty="0">
                <a:solidFill>
                  <a:srgbClr val="FFFFFF"/>
                </a:solidFill>
                <a:latin typeface="Tahoma"/>
                <a:cs typeface="Tahoma"/>
                <a:hlinkClick r:id="rId5" action="ppaction://hlinksldjump"/>
              </a:rPr>
              <a:t>Functions</a:t>
            </a:r>
            <a:endParaRPr sz="600">
              <a:latin typeface="Tahoma"/>
              <a:cs typeface="Tahoma"/>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spc="35" dirty="0"/>
              <a:t>MSSS</a:t>
            </a:r>
            <a:r>
              <a:rPr spc="-30" dirty="0"/>
              <a:t> </a:t>
            </a:r>
            <a:r>
              <a:rPr spc="-15" dirty="0"/>
              <a:t>2024</a:t>
            </a:r>
          </a:p>
        </p:txBody>
      </p:sp>
      <p:sp>
        <p:nvSpPr>
          <p:cNvPr id="11" name="object 11"/>
          <p:cNvSpPr txBox="1"/>
          <p:nvPr/>
        </p:nvSpPr>
        <p:spPr>
          <a:xfrm>
            <a:off x="4314076" y="3351784"/>
            <a:ext cx="277495" cy="102235"/>
          </a:xfrm>
          <a:prstGeom prst="rect">
            <a:avLst/>
          </a:prstGeom>
        </p:spPr>
        <p:txBody>
          <a:bodyPr vert="horz" wrap="square" lIns="0" tIns="0" rIns="0" bIns="0" rtlCol="0">
            <a:spAutoFit/>
          </a:bodyPr>
          <a:lstStyle/>
          <a:p>
            <a:pPr marL="38100">
              <a:lnSpc>
                <a:spcPts val="675"/>
              </a:lnSpc>
            </a:pPr>
            <a:fld id="{81D60167-4931-47E6-BA6A-407CBD079E47}" type="slidenum">
              <a:rPr sz="600" spc="-15" dirty="0">
                <a:solidFill>
                  <a:srgbClr val="FFFFFF"/>
                </a:solidFill>
                <a:latin typeface="Tahoma"/>
                <a:cs typeface="Tahoma"/>
              </a:rPr>
              <a:t>2</a:t>
            </a:fld>
            <a:r>
              <a:rPr sz="600" spc="-85" dirty="0">
                <a:solidFill>
                  <a:srgbClr val="FFFFFF"/>
                </a:solidFill>
                <a:latin typeface="Tahoma"/>
                <a:cs typeface="Tahoma"/>
              </a:rPr>
              <a:t> </a:t>
            </a:r>
            <a:r>
              <a:rPr sz="600" spc="85" dirty="0">
                <a:solidFill>
                  <a:srgbClr val="FFFFFF"/>
                </a:solidFill>
                <a:latin typeface="Tahoma"/>
                <a:cs typeface="Tahoma"/>
              </a:rPr>
              <a:t>/</a:t>
            </a:r>
            <a:r>
              <a:rPr sz="600" spc="-85" dirty="0">
                <a:solidFill>
                  <a:srgbClr val="FFFFFF"/>
                </a:solidFill>
                <a:latin typeface="Tahoma"/>
                <a:cs typeface="Tahoma"/>
              </a:rPr>
              <a:t> </a:t>
            </a:r>
            <a:r>
              <a:rPr sz="600" spc="-15" dirty="0">
                <a:solidFill>
                  <a:srgbClr val="FFFFFF"/>
                </a:solidFill>
                <a:latin typeface="Tahoma"/>
                <a:cs typeface="Tahoma"/>
              </a:rPr>
              <a:t>12</a:t>
            </a:r>
            <a:endParaRPr sz="600">
              <a:latin typeface="Tahoma"/>
              <a:cs typeface="Tahoma"/>
            </a:endParaRPr>
          </a:p>
        </p:txBody>
      </p:sp>
      <p:pic>
        <p:nvPicPr>
          <p:cNvPr id="12" name="CDFS">
            <a:hlinkClick r:id="" action="ppaction://media"/>
            <a:extLst>
              <a:ext uri="{FF2B5EF4-FFF2-40B4-BE49-F238E27FC236}">
                <a16:creationId xmlns:a16="http://schemas.microsoft.com/office/drawing/2014/main" id="{D4F05C7B-AE53-ECB1-1A9A-8B320A1DC6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367" t="17677" r="7988" b="7391"/>
          <a:stretch/>
        </p:blipFill>
        <p:spPr>
          <a:xfrm>
            <a:off x="1700636" y="821918"/>
            <a:ext cx="2904790" cy="1975257"/>
          </a:xfrm>
          <a:prstGeom prst="rect">
            <a:avLst/>
          </a:prstGeom>
        </p:spPr>
      </p:pic>
      <p:sp>
        <p:nvSpPr>
          <p:cNvPr id="13" name="TextBox 12">
            <a:extLst>
              <a:ext uri="{FF2B5EF4-FFF2-40B4-BE49-F238E27FC236}">
                <a16:creationId xmlns:a16="http://schemas.microsoft.com/office/drawing/2014/main" id="{E56E367A-8B41-FC74-B077-7FDBBF0819CE}"/>
              </a:ext>
            </a:extLst>
          </p:cNvPr>
          <p:cNvSpPr txBox="1"/>
          <p:nvPr/>
        </p:nvSpPr>
        <p:spPr>
          <a:xfrm>
            <a:off x="0" y="740421"/>
            <a:ext cx="1847850" cy="1785104"/>
          </a:xfrm>
          <a:prstGeom prst="rect">
            <a:avLst/>
          </a:prstGeom>
          <a:noFill/>
        </p:spPr>
        <p:txBody>
          <a:bodyPr wrap="square" rtlCol="0">
            <a:spAutoFit/>
          </a:bodyPr>
          <a:lstStyle/>
          <a:p>
            <a:pPr marL="171450" indent="-171450">
              <a:buFont typeface="Wingdings" panose="05000000000000000000" pitchFamily="2" charset="2"/>
              <a:buChar char="§"/>
            </a:pPr>
            <a:r>
              <a:rPr lang="en-AU" sz="1100" dirty="0"/>
              <a:t>Distribution of galaxies constrains their evolution</a:t>
            </a:r>
          </a:p>
          <a:p>
            <a:pPr marL="171450" indent="-171450">
              <a:buFont typeface="Wingdings" panose="05000000000000000000" pitchFamily="2" charset="2"/>
              <a:buChar char="§"/>
            </a:pPr>
            <a:endParaRPr lang="en-AU" sz="1100" dirty="0"/>
          </a:p>
          <a:p>
            <a:pPr marL="171450" indent="-171450">
              <a:buFont typeface="Wingdings" panose="05000000000000000000" pitchFamily="2" charset="2"/>
              <a:buChar char="§"/>
            </a:pPr>
            <a:r>
              <a:rPr lang="en-AU" sz="1100" dirty="0"/>
              <a:t>Measure distribution with the luminosity function (LF)</a:t>
            </a:r>
          </a:p>
          <a:p>
            <a:pPr marL="171450" indent="-171450">
              <a:buFont typeface="Wingdings" panose="05000000000000000000" pitchFamily="2" charset="2"/>
              <a:buChar char="§"/>
            </a:pPr>
            <a:endParaRPr lang="en-AU" sz="1100" dirty="0"/>
          </a:p>
          <a:p>
            <a:pPr marL="171450" indent="-171450">
              <a:buFont typeface="Wingdings" panose="05000000000000000000" pitchFamily="2" charset="2"/>
              <a:buChar char="§"/>
            </a:pPr>
            <a:r>
              <a:rPr lang="en-AU" sz="1100" dirty="0"/>
              <a:t>LFs describe the spatial density and quantify their evolution across all time</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9878"/>
            <a:ext cx="2860675" cy="244475"/>
          </a:xfrm>
          <a:prstGeom prst="rect">
            <a:avLst/>
          </a:prstGeom>
        </p:spPr>
        <p:txBody>
          <a:bodyPr vert="horz" wrap="square" lIns="0" tIns="17145" rIns="0" bIns="0" rtlCol="0">
            <a:spAutoFit/>
          </a:bodyPr>
          <a:lstStyle/>
          <a:p>
            <a:pPr marL="12700">
              <a:lnSpc>
                <a:spcPct val="100000"/>
              </a:lnSpc>
              <a:spcBef>
                <a:spcPts val="135"/>
              </a:spcBef>
            </a:pPr>
            <a:r>
              <a:rPr sz="1400" spc="-40" dirty="0">
                <a:solidFill>
                  <a:srgbClr val="FFFFFF"/>
                </a:solidFill>
                <a:latin typeface="Tahoma"/>
                <a:cs typeface="Tahoma"/>
              </a:rPr>
              <a:t>Background:</a:t>
            </a:r>
            <a:r>
              <a:rPr sz="1400" spc="150" dirty="0">
                <a:solidFill>
                  <a:srgbClr val="FFFFFF"/>
                </a:solidFill>
                <a:latin typeface="Tahoma"/>
                <a:cs typeface="Tahoma"/>
              </a:rPr>
              <a:t> </a:t>
            </a:r>
            <a:r>
              <a:rPr sz="1400" spc="30" dirty="0">
                <a:solidFill>
                  <a:srgbClr val="FFFFFF"/>
                </a:solidFill>
                <a:latin typeface="Tahoma"/>
                <a:cs typeface="Tahoma"/>
              </a:rPr>
              <a:t>AGN</a:t>
            </a:r>
            <a:r>
              <a:rPr sz="1400" dirty="0">
                <a:solidFill>
                  <a:srgbClr val="FFFFFF"/>
                </a:solidFill>
                <a:latin typeface="Tahoma"/>
                <a:cs typeface="Tahoma"/>
              </a:rPr>
              <a:t> </a:t>
            </a:r>
            <a:r>
              <a:rPr sz="1400" spc="-60" dirty="0">
                <a:solidFill>
                  <a:srgbClr val="FFFFFF"/>
                </a:solidFill>
                <a:latin typeface="Tahoma"/>
                <a:cs typeface="Tahoma"/>
              </a:rPr>
              <a:t>and</a:t>
            </a:r>
            <a:r>
              <a:rPr sz="1400" spc="5" dirty="0">
                <a:solidFill>
                  <a:srgbClr val="FFFFFF"/>
                </a:solidFill>
                <a:latin typeface="Tahoma"/>
                <a:cs typeface="Tahoma"/>
              </a:rPr>
              <a:t> </a:t>
            </a:r>
            <a:r>
              <a:rPr sz="1400" spc="-35" dirty="0">
                <a:solidFill>
                  <a:srgbClr val="FFFFFF"/>
                </a:solidFill>
                <a:latin typeface="Tahoma"/>
                <a:cs typeface="Tahoma"/>
              </a:rPr>
              <a:t>Star-formation</a:t>
            </a:r>
            <a:endParaRPr sz="1400">
              <a:latin typeface="Tahoma"/>
              <a:cs typeface="Tahoma"/>
            </a:endParaRPr>
          </a:p>
        </p:txBody>
      </p:sp>
      <p:pic>
        <p:nvPicPr>
          <p:cNvPr id="3" name="object 3"/>
          <p:cNvPicPr/>
          <p:nvPr/>
        </p:nvPicPr>
        <p:blipFill>
          <a:blip r:embed="rId3" cstate="print"/>
          <a:stretch>
            <a:fillRect/>
          </a:stretch>
        </p:blipFill>
        <p:spPr>
          <a:xfrm>
            <a:off x="2000250" y="574776"/>
            <a:ext cx="2567018" cy="1443947"/>
          </a:xfrm>
          <a:prstGeom prst="rect">
            <a:avLst/>
          </a:prstGeom>
        </p:spPr>
      </p:pic>
      <p:sp>
        <p:nvSpPr>
          <p:cNvPr id="4" name="object 4"/>
          <p:cNvSpPr txBox="1"/>
          <p:nvPr/>
        </p:nvSpPr>
        <p:spPr>
          <a:xfrm>
            <a:off x="1645920" y="2276991"/>
            <a:ext cx="2964180" cy="177800"/>
          </a:xfrm>
          <a:prstGeom prst="rect">
            <a:avLst/>
          </a:prstGeom>
        </p:spPr>
        <p:txBody>
          <a:bodyPr vert="horz" wrap="square" lIns="0" tIns="12065" rIns="0" bIns="0" rtlCol="0">
            <a:spAutoFit/>
          </a:bodyPr>
          <a:lstStyle/>
          <a:p>
            <a:pPr marL="12700">
              <a:lnSpc>
                <a:spcPct val="100000"/>
              </a:lnSpc>
              <a:spcBef>
                <a:spcPts val="95"/>
              </a:spcBef>
            </a:pPr>
            <a:r>
              <a:rPr sz="1000" spc="-25" dirty="0">
                <a:solidFill>
                  <a:srgbClr val="003B72"/>
                </a:solidFill>
                <a:latin typeface="Tahoma"/>
                <a:cs typeface="Tahoma"/>
              </a:rPr>
              <a:t>Figure</a:t>
            </a:r>
            <a:r>
              <a:rPr sz="1000" spc="15" dirty="0">
                <a:solidFill>
                  <a:srgbClr val="003B72"/>
                </a:solidFill>
                <a:latin typeface="Tahoma"/>
                <a:cs typeface="Tahoma"/>
              </a:rPr>
              <a:t> </a:t>
            </a:r>
            <a:r>
              <a:rPr sz="1000" spc="-65" dirty="0">
                <a:solidFill>
                  <a:srgbClr val="003B72"/>
                </a:solidFill>
                <a:latin typeface="Tahoma"/>
                <a:cs typeface="Tahoma"/>
              </a:rPr>
              <a:t>2:</a:t>
            </a:r>
            <a:r>
              <a:rPr sz="1000" spc="25" dirty="0">
                <a:solidFill>
                  <a:srgbClr val="003B72"/>
                </a:solidFill>
                <a:latin typeface="Tahoma"/>
                <a:cs typeface="Tahoma"/>
              </a:rPr>
              <a:t> </a:t>
            </a:r>
            <a:r>
              <a:rPr sz="1000" dirty="0">
                <a:latin typeface="Tahoma"/>
                <a:cs typeface="Tahoma"/>
              </a:rPr>
              <a:t>Artist’s</a:t>
            </a:r>
            <a:r>
              <a:rPr sz="1000" spc="20" dirty="0">
                <a:latin typeface="Tahoma"/>
                <a:cs typeface="Tahoma"/>
              </a:rPr>
              <a:t> </a:t>
            </a:r>
            <a:r>
              <a:rPr sz="1000" spc="-45" dirty="0">
                <a:latin typeface="Tahoma"/>
                <a:cs typeface="Tahoma"/>
              </a:rPr>
              <a:t>impression</a:t>
            </a:r>
            <a:r>
              <a:rPr sz="1000" spc="25" dirty="0">
                <a:latin typeface="Tahoma"/>
                <a:cs typeface="Tahoma"/>
              </a:rPr>
              <a:t> </a:t>
            </a:r>
            <a:r>
              <a:rPr sz="1000" spc="-30" dirty="0">
                <a:latin typeface="Tahoma"/>
                <a:cs typeface="Tahoma"/>
              </a:rPr>
              <a:t>of</a:t>
            </a:r>
            <a:r>
              <a:rPr sz="1000" spc="15" dirty="0">
                <a:latin typeface="Tahoma"/>
                <a:cs typeface="Tahoma"/>
              </a:rPr>
              <a:t> </a:t>
            </a:r>
            <a:r>
              <a:rPr sz="1000" spc="-50" dirty="0">
                <a:latin typeface="Tahoma"/>
                <a:cs typeface="Tahoma"/>
              </a:rPr>
              <a:t>an</a:t>
            </a:r>
            <a:r>
              <a:rPr sz="1000" spc="20" dirty="0">
                <a:latin typeface="Tahoma"/>
                <a:cs typeface="Tahoma"/>
              </a:rPr>
              <a:t> </a:t>
            </a:r>
            <a:r>
              <a:rPr sz="1000" spc="-30" dirty="0">
                <a:latin typeface="Tahoma"/>
                <a:cs typeface="Tahoma"/>
              </a:rPr>
              <a:t>active</a:t>
            </a:r>
            <a:r>
              <a:rPr sz="1000" spc="25" dirty="0">
                <a:latin typeface="Tahoma"/>
                <a:cs typeface="Tahoma"/>
              </a:rPr>
              <a:t> </a:t>
            </a:r>
            <a:r>
              <a:rPr sz="1000" spc="-20" dirty="0">
                <a:latin typeface="Tahoma"/>
                <a:cs typeface="Tahoma"/>
              </a:rPr>
              <a:t>galactic</a:t>
            </a:r>
            <a:r>
              <a:rPr sz="1000" spc="15" dirty="0">
                <a:latin typeface="Tahoma"/>
                <a:cs typeface="Tahoma"/>
              </a:rPr>
              <a:t> </a:t>
            </a:r>
            <a:r>
              <a:rPr sz="1000" spc="-30" dirty="0">
                <a:latin typeface="Tahoma"/>
                <a:cs typeface="Tahoma"/>
              </a:rPr>
              <a:t>nuclei</a:t>
            </a:r>
            <a:endParaRPr sz="1000" dirty="0">
              <a:latin typeface="Tahoma"/>
              <a:cs typeface="Tahoma"/>
            </a:endParaRPr>
          </a:p>
        </p:txBody>
      </p:sp>
      <p:grpSp>
        <p:nvGrpSpPr>
          <p:cNvPr id="5" name="object 5"/>
          <p:cNvGrpSpPr/>
          <p:nvPr/>
        </p:nvGrpSpPr>
        <p:grpSpPr>
          <a:xfrm>
            <a:off x="0" y="3346348"/>
            <a:ext cx="4608195" cy="109855"/>
            <a:chOff x="0" y="3346348"/>
            <a:chExt cx="4608195" cy="109855"/>
          </a:xfrm>
        </p:grpSpPr>
        <p:sp>
          <p:nvSpPr>
            <p:cNvPr id="6" name="object 6"/>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7" name="object 7"/>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8" name="object 8"/>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10" name="object 10"/>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4" action="ppaction://hlinksldjump"/>
              </a:rPr>
              <a:t>Luminosity</a:t>
            </a:r>
            <a:r>
              <a:rPr sz="600" spc="-10" dirty="0">
                <a:solidFill>
                  <a:srgbClr val="FFFFFF"/>
                </a:solidFill>
                <a:latin typeface="Tahoma"/>
                <a:cs typeface="Tahoma"/>
                <a:hlinkClick r:id="rId4" action="ppaction://hlinksldjump"/>
              </a:rPr>
              <a:t> </a:t>
            </a:r>
            <a:r>
              <a:rPr sz="600" dirty="0">
                <a:solidFill>
                  <a:srgbClr val="FFFFFF"/>
                </a:solidFill>
                <a:latin typeface="Tahoma"/>
                <a:cs typeface="Tahoma"/>
                <a:hlinkClick r:id="rId4" action="ppaction://hlinksldjump"/>
              </a:rPr>
              <a:t>Functions</a:t>
            </a:r>
            <a:endParaRPr sz="6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spc="35" dirty="0"/>
              <a:t>MSSS</a:t>
            </a:r>
            <a:r>
              <a:rPr spc="-30" dirty="0"/>
              <a:t> </a:t>
            </a:r>
            <a:r>
              <a:rPr spc="-15" dirty="0"/>
              <a:t>2024</a:t>
            </a:r>
          </a:p>
        </p:txBody>
      </p:sp>
      <p:sp>
        <p:nvSpPr>
          <p:cNvPr id="12" name="object 12"/>
          <p:cNvSpPr txBox="1"/>
          <p:nvPr/>
        </p:nvSpPr>
        <p:spPr>
          <a:xfrm>
            <a:off x="4314076" y="3351784"/>
            <a:ext cx="277495" cy="89768"/>
          </a:xfrm>
          <a:prstGeom prst="rect">
            <a:avLst/>
          </a:prstGeom>
        </p:spPr>
        <p:txBody>
          <a:bodyPr vert="horz" wrap="square" lIns="0" tIns="0" rIns="0" bIns="0" rtlCol="0">
            <a:spAutoFit/>
          </a:bodyPr>
          <a:lstStyle/>
          <a:p>
            <a:pPr marL="38100">
              <a:lnSpc>
                <a:spcPts val="675"/>
              </a:lnSpc>
            </a:pPr>
            <a:r>
              <a:rPr lang="en-AU" sz="600" spc="-15" dirty="0">
                <a:solidFill>
                  <a:srgbClr val="FFFFFF"/>
                </a:solidFill>
                <a:latin typeface="Tahoma"/>
                <a:cs typeface="Tahoma"/>
              </a:rPr>
              <a:t>3</a:t>
            </a:r>
            <a:r>
              <a:rPr sz="600" spc="-85" dirty="0">
                <a:solidFill>
                  <a:srgbClr val="FFFFFF"/>
                </a:solidFill>
                <a:latin typeface="Tahoma"/>
                <a:cs typeface="Tahoma"/>
              </a:rPr>
              <a:t> </a:t>
            </a:r>
            <a:r>
              <a:rPr sz="600" spc="85" dirty="0">
                <a:solidFill>
                  <a:srgbClr val="FFFFFF"/>
                </a:solidFill>
                <a:latin typeface="Tahoma"/>
                <a:cs typeface="Tahoma"/>
              </a:rPr>
              <a:t>/</a:t>
            </a:r>
            <a:r>
              <a:rPr sz="600" spc="-85" dirty="0">
                <a:solidFill>
                  <a:srgbClr val="FFFFFF"/>
                </a:solidFill>
                <a:latin typeface="Tahoma"/>
                <a:cs typeface="Tahoma"/>
              </a:rPr>
              <a:t> </a:t>
            </a:r>
            <a:r>
              <a:rPr sz="600" spc="-15" dirty="0">
                <a:solidFill>
                  <a:srgbClr val="FFFFFF"/>
                </a:solidFill>
                <a:latin typeface="Tahoma"/>
                <a:cs typeface="Tahoma"/>
              </a:rPr>
              <a:t>12</a:t>
            </a:r>
            <a:endParaRPr sz="600" dirty="0">
              <a:latin typeface="Tahoma"/>
              <a:cs typeface="Tahoma"/>
            </a:endParaRPr>
          </a:p>
        </p:txBody>
      </p:sp>
      <p:sp>
        <p:nvSpPr>
          <p:cNvPr id="13" name="TextBox 12">
            <a:extLst>
              <a:ext uri="{FF2B5EF4-FFF2-40B4-BE49-F238E27FC236}">
                <a16:creationId xmlns:a16="http://schemas.microsoft.com/office/drawing/2014/main" id="{3D77F873-8940-2623-D744-1D27C8F8DF61}"/>
              </a:ext>
            </a:extLst>
          </p:cNvPr>
          <p:cNvSpPr txBox="1"/>
          <p:nvPr/>
        </p:nvSpPr>
        <p:spPr>
          <a:xfrm>
            <a:off x="0" y="740421"/>
            <a:ext cx="1847850" cy="1446550"/>
          </a:xfrm>
          <a:prstGeom prst="rect">
            <a:avLst/>
          </a:prstGeom>
          <a:noFill/>
        </p:spPr>
        <p:txBody>
          <a:bodyPr wrap="square" rtlCol="0">
            <a:spAutoFit/>
          </a:bodyPr>
          <a:lstStyle/>
          <a:p>
            <a:pPr marL="171450" indent="-171450">
              <a:buFont typeface="Wingdings" panose="05000000000000000000" pitchFamily="2" charset="2"/>
              <a:buChar char="§"/>
            </a:pPr>
            <a:r>
              <a:rPr lang="en-AU" sz="1100" dirty="0"/>
              <a:t>Correlation between SFR and AGN activity</a:t>
            </a:r>
          </a:p>
          <a:p>
            <a:pPr marL="171450" indent="-171450">
              <a:buFont typeface="Wingdings" panose="05000000000000000000" pitchFamily="2" charset="2"/>
              <a:buChar char="§"/>
            </a:pPr>
            <a:endParaRPr lang="en-AU" sz="1100" dirty="0"/>
          </a:p>
          <a:p>
            <a:pPr marL="171450" indent="-171450">
              <a:buFont typeface="Wingdings" panose="05000000000000000000" pitchFamily="2" charset="2"/>
              <a:buChar char="§"/>
            </a:pPr>
            <a:r>
              <a:rPr lang="en-AU" sz="1100" dirty="0"/>
              <a:t>Gas powers both AGN and SF; inherently linked</a:t>
            </a:r>
          </a:p>
          <a:p>
            <a:pPr marL="171450" indent="-171450">
              <a:buFont typeface="Wingdings" panose="05000000000000000000" pitchFamily="2" charset="2"/>
              <a:buChar char="§"/>
            </a:pPr>
            <a:endParaRPr lang="en-AU" sz="1100" dirty="0"/>
          </a:p>
          <a:p>
            <a:pPr marL="171450" indent="-171450">
              <a:buFont typeface="Wingdings" panose="05000000000000000000" pitchFamily="2" charset="2"/>
              <a:buChar char="§"/>
            </a:pPr>
            <a:r>
              <a:rPr lang="en-AU" sz="1100" dirty="0"/>
              <a:t>Does AGN activity enhance or diminish SF?</a:t>
            </a:r>
          </a:p>
        </p:txBody>
      </p:sp>
    </p:spTree>
    <p:extLst>
      <p:ext uri="{BB962C8B-B14F-4D97-AF65-F5344CB8AC3E}">
        <p14:creationId xmlns:p14="http://schemas.microsoft.com/office/powerpoint/2010/main" val="988581105"/>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9878"/>
            <a:ext cx="2860675" cy="244475"/>
          </a:xfrm>
          <a:prstGeom prst="rect">
            <a:avLst/>
          </a:prstGeom>
        </p:spPr>
        <p:txBody>
          <a:bodyPr vert="horz" wrap="square" lIns="0" tIns="17145" rIns="0" bIns="0" rtlCol="0">
            <a:spAutoFit/>
          </a:bodyPr>
          <a:lstStyle/>
          <a:p>
            <a:pPr marL="12700">
              <a:lnSpc>
                <a:spcPct val="100000"/>
              </a:lnSpc>
              <a:spcBef>
                <a:spcPts val="135"/>
              </a:spcBef>
            </a:pPr>
            <a:r>
              <a:rPr sz="1400" spc="-40" dirty="0">
                <a:solidFill>
                  <a:srgbClr val="FFFFFF"/>
                </a:solidFill>
                <a:latin typeface="Tahoma"/>
                <a:cs typeface="Tahoma"/>
              </a:rPr>
              <a:t>Background:</a:t>
            </a:r>
            <a:r>
              <a:rPr sz="1400" spc="150" dirty="0">
                <a:solidFill>
                  <a:srgbClr val="FFFFFF"/>
                </a:solidFill>
                <a:latin typeface="Tahoma"/>
                <a:cs typeface="Tahoma"/>
              </a:rPr>
              <a:t> </a:t>
            </a:r>
            <a:r>
              <a:rPr sz="1400" spc="30" dirty="0">
                <a:solidFill>
                  <a:srgbClr val="FFFFFF"/>
                </a:solidFill>
                <a:latin typeface="Tahoma"/>
                <a:cs typeface="Tahoma"/>
              </a:rPr>
              <a:t>AGN</a:t>
            </a:r>
            <a:r>
              <a:rPr sz="1400" dirty="0">
                <a:solidFill>
                  <a:srgbClr val="FFFFFF"/>
                </a:solidFill>
                <a:latin typeface="Tahoma"/>
                <a:cs typeface="Tahoma"/>
              </a:rPr>
              <a:t> </a:t>
            </a:r>
            <a:r>
              <a:rPr sz="1400" spc="-60" dirty="0">
                <a:solidFill>
                  <a:srgbClr val="FFFFFF"/>
                </a:solidFill>
                <a:latin typeface="Tahoma"/>
                <a:cs typeface="Tahoma"/>
              </a:rPr>
              <a:t>and</a:t>
            </a:r>
            <a:r>
              <a:rPr sz="1400" spc="5" dirty="0">
                <a:solidFill>
                  <a:srgbClr val="FFFFFF"/>
                </a:solidFill>
                <a:latin typeface="Tahoma"/>
                <a:cs typeface="Tahoma"/>
              </a:rPr>
              <a:t> </a:t>
            </a:r>
            <a:r>
              <a:rPr sz="1400" spc="-35" dirty="0">
                <a:solidFill>
                  <a:srgbClr val="FFFFFF"/>
                </a:solidFill>
                <a:latin typeface="Tahoma"/>
                <a:cs typeface="Tahoma"/>
              </a:rPr>
              <a:t>Star-formation</a:t>
            </a:r>
            <a:endParaRPr sz="1400">
              <a:latin typeface="Tahoma"/>
              <a:cs typeface="Tahoma"/>
            </a:endParaRPr>
          </a:p>
        </p:txBody>
      </p:sp>
      <p:pic>
        <p:nvPicPr>
          <p:cNvPr id="3" name="object 3"/>
          <p:cNvPicPr/>
          <p:nvPr/>
        </p:nvPicPr>
        <p:blipFill>
          <a:blip r:embed="rId3" cstate="print"/>
          <a:stretch>
            <a:fillRect/>
          </a:stretch>
        </p:blipFill>
        <p:spPr>
          <a:xfrm>
            <a:off x="2000250" y="574776"/>
            <a:ext cx="2567018" cy="1443947"/>
          </a:xfrm>
          <a:prstGeom prst="rect">
            <a:avLst/>
          </a:prstGeom>
        </p:spPr>
      </p:pic>
      <p:sp>
        <p:nvSpPr>
          <p:cNvPr id="4" name="object 4"/>
          <p:cNvSpPr txBox="1"/>
          <p:nvPr/>
        </p:nvSpPr>
        <p:spPr>
          <a:xfrm>
            <a:off x="1645920" y="2276991"/>
            <a:ext cx="2964180" cy="177800"/>
          </a:xfrm>
          <a:prstGeom prst="rect">
            <a:avLst/>
          </a:prstGeom>
        </p:spPr>
        <p:txBody>
          <a:bodyPr vert="horz" wrap="square" lIns="0" tIns="12065" rIns="0" bIns="0" rtlCol="0">
            <a:spAutoFit/>
          </a:bodyPr>
          <a:lstStyle/>
          <a:p>
            <a:pPr marL="12700">
              <a:lnSpc>
                <a:spcPct val="100000"/>
              </a:lnSpc>
              <a:spcBef>
                <a:spcPts val="95"/>
              </a:spcBef>
            </a:pPr>
            <a:r>
              <a:rPr sz="1000" spc="-25" dirty="0">
                <a:solidFill>
                  <a:srgbClr val="003B72"/>
                </a:solidFill>
                <a:latin typeface="Tahoma"/>
                <a:cs typeface="Tahoma"/>
              </a:rPr>
              <a:t>Figure</a:t>
            </a:r>
            <a:r>
              <a:rPr sz="1000" spc="15" dirty="0">
                <a:solidFill>
                  <a:srgbClr val="003B72"/>
                </a:solidFill>
                <a:latin typeface="Tahoma"/>
                <a:cs typeface="Tahoma"/>
              </a:rPr>
              <a:t> </a:t>
            </a:r>
            <a:r>
              <a:rPr sz="1000" spc="-65" dirty="0">
                <a:solidFill>
                  <a:srgbClr val="003B72"/>
                </a:solidFill>
                <a:latin typeface="Tahoma"/>
                <a:cs typeface="Tahoma"/>
              </a:rPr>
              <a:t>2:</a:t>
            </a:r>
            <a:r>
              <a:rPr sz="1000" spc="25" dirty="0">
                <a:solidFill>
                  <a:srgbClr val="003B72"/>
                </a:solidFill>
                <a:latin typeface="Tahoma"/>
                <a:cs typeface="Tahoma"/>
              </a:rPr>
              <a:t> </a:t>
            </a:r>
            <a:r>
              <a:rPr sz="1000" dirty="0">
                <a:latin typeface="Tahoma"/>
                <a:cs typeface="Tahoma"/>
              </a:rPr>
              <a:t>Artist’s</a:t>
            </a:r>
            <a:r>
              <a:rPr sz="1000" spc="20" dirty="0">
                <a:latin typeface="Tahoma"/>
                <a:cs typeface="Tahoma"/>
              </a:rPr>
              <a:t> </a:t>
            </a:r>
            <a:r>
              <a:rPr sz="1000" spc="-45" dirty="0">
                <a:latin typeface="Tahoma"/>
                <a:cs typeface="Tahoma"/>
              </a:rPr>
              <a:t>impression</a:t>
            </a:r>
            <a:r>
              <a:rPr sz="1000" spc="25" dirty="0">
                <a:latin typeface="Tahoma"/>
                <a:cs typeface="Tahoma"/>
              </a:rPr>
              <a:t> </a:t>
            </a:r>
            <a:r>
              <a:rPr sz="1000" spc="-30" dirty="0">
                <a:latin typeface="Tahoma"/>
                <a:cs typeface="Tahoma"/>
              </a:rPr>
              <a:t>of</a:t>
            </a:r>
            <a:r>
              <a:rPr sz="1000" spc="15" dirty="0">
                <a:latin typeface="Tahoma"/>
                <a:cs typeface="Tahoma"/>
              </a:rPr>
              <a:t> </a:t>
            </a:r>
            <a:r>
              <a:rPr sz="1000" spc="-50" dirty="0">
                <a:latin typeface="Tahoma"/>
                <a:cs typeface="Tahoma"/>
              </a:rPr>
              <a:t>an</a:t>
            </a:r>
            <a:r>
              <a:rPr sz="1000" spc="20" dirty="0">
                <a:latin typeface="Tahoma"/>
                <a:cs typeface="Tahoma"/>
              </a:rPr>
              <a:t> </a:t>
            </a:r>
            <a:r>
              <a:rPr sz="1000" spc="-30" dirty="0">
                <a:latin typeface="Tahoma"/>
                <a:cs typeface="Tahoma"/>
              </a:rPr>
              <a:t>active</a:t>
            </a:r>
            <a:r>
              <a:rPr sz="1000" spc="25" dirty="0">
                <a:latin typeface="Tahoma"/>
                <a:cs typeface="Tahoma"/>
              </a:rPr>
              <a:t> </a:t>
            </a:r>
            <a:r>
              <a:rPr sz="1000" spc="-20" dirty="0">
                <a:latin typeface="Tahoma"/>
                <a:cs typeface="Tahoma"/>
              </a:rPr>
              <a:t>galactic</a:t>
            </a:r>
            <a:r>
              <a:rPr sz="1000" spc="15" dirty="0">
                <a:latin typeface="Tahoma"/>
                <a:cs typeface="Tahoma"/>
              </a:rPr>
              <a:t> </a:t>
            </a:r>
            <a:r>
              <a:rPr sz="1000" spc="-30" dirty="0">
                <a:latin typeface="Tahoma"/>
                <a:cs typeface="Tahoma"/>
              </a:rPr>
              <a:t>nuclei</a:t>
            </a:r>
            <a:endParaRPr sz="1000" dirty="0">
              <a:latin typeface="Tahoma"/>
              <a:cs typeface="Tahoma"/>
            </a:endParaRPr>
          </a:p>
        </p:txBody>
      </p:sp>
      <p:grpSp>
        <p:nvGrpSpPr>
          <p:cNvPr id="5" name="object 5"/>
          <p:cNvGrpSpPr/>
          <p:nvPr/>
        </p:nvGrpSpPr>
        <p:grpSpPr>
          <a:xfrm>
            <a:off x="0" y="3346348"/>
            <a:ext cx="4608195" cy="109855"/>
            <a:chOff x="0" y="3346348"/>
            <a:chExt cx="4608195" cy="109855"/>
          </a:xfrm>
        </p:grpSpPr>
        <p:sp>
          <p:nvSpPr>
            <p:cNvPr id="6" name="object 6"/>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7" name="object 7"/>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8" name="object 8"/>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10" name="object 10"/>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4" action="ppaction://hlinksldjump"/>
              </a:rPr>
              <a:t>Luminosity</a:t>
            </a:r>
            <a:r>
              <a:rPr sz="600" spc="-10" dirty="0">
                <a:solidFill>
                  <a:srgbClr val="FFFFFF"/>
                </a:solidFill>
                <a:latin typeface="Tahoma"/>
                <a:cs typeface="Tahoma"/>
                <a:hlinkClick r:id="rId4" action="ppaction://hlinksldjump"/>
              </a:rPr>
              <a:t> </a:t>
            </a:r>
            <a:r>
              <a:rPr sz="600" dirty="0">
                <a:solidFill>
                  <a:srgbClr val="FFFFFF"/>
                </a:solidFill>
                <a:latin typeface="Tahoma"/>
                <a:cs typeface="Tahoma"/>
                <a:hlinkClick r:id="rId4" action="ppaction://hlinksldjump"/>
              </a:rPr>
              <a:t>Functions</a:t>
            </a:r>
            <a:endParaRPr sz="6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spc="35" dirty="0"/>
              <a:t>MSSS</a:t>
            </a:r>
            <a:r>
              <a:rPr spc="-30" dirty="0"/>
              <a:t> </a:t>
            </a:r>
            <a:r>
              <a:rPr spc="-15" dirty="0"/>
              <a:t>2024</a:t>
            </a:r>
          </a:p>
        </p:txBody>
      </p:sp>
      <p:sp>
        <p:nvSpPr>
          <p:cNvPr id="12" name="object 12"/>
          <p:cNvSpPr txBox="1"/>
          <p:nvPr/>
        </p:nvSpPr>
        <p:spPr>
          <a:xfrm>
            <a:off x="4314076" y="3351784"/>
            <a:ext cx="277495" cy="102235"/>
          </a:xfrm>
          <a:prstGeom prst="rect">
            <a:avLst/>
          </a:prstGeom>
        </p:spPr>
        <p:txBody>
          <a:bodyPr vert="horz" wrap="square" lIns="0" tIns="0" rIns="0" bIns="0" rtlCol="0">
            <a:spAutoFit/>
          </a:bodyPr>
          <a:lstStyle/>
          <a:p>
            <a:pPr marL="38100">
              <a:lnSpc>
                <a:spcPts val="675"/>
              </a:lnSpc>
            </a:pPr>
            <a:fld id="{81D60167-4931-47E6-BA6A-407CBD079E47}" type="slidenum">
              <a:rPr sz="600" spc="-15" dirty="0">
                <a:solidFill>
                  <a:srgbClr val="FFFFFF"/>
                </a:solidFill>
                <a:latin typeface="Tahoma"/>
                <a:cs typeface="Tahoma"/>
              </a:rPr>
              <a:t>4</a:t>
            </a:fld>
            <a:r>
              <a:rPr sz="600" spc="-85" dirty="0">
                <a:solidFill>
                  <a:srgbClr val="FFFFFF"/>
                </a:solidFill>
                <a:latin typeface="Tahoma"/>
                <a:cs typeface="Tahoma"/>
              </a:rPr>
              <a:t> </a:t>
            </a:r>
            <a:r>
              <a:rPr sz="600" spc="85" dirty="0">
                <a:solidFill>
                  <a:srgbClr val="FFFFFF"/>
                </a:solidFill>
                <a:latin typeface="Tahoma"/>
                <a:cs typeface="Tahoma"/>
              </a:rPr>
              <a:t>/</a:t>
            </a:r>
            <a:r>
              <a:rPr sz="600" spc="-85" dirty="0">
                <a:solidFill>
                  <a:srgbClr val="FFFFFF"/>
                </a:solidFill>
                <a:latin typeface="Tahoma"/>
                <a:cs typeface="Tahoma"/>
              </a:rPr>
              <a:t> </a:t>
            </a:r>
            <a:r>
              <a:rPr sz="600" spc="-15" dirty="0">
                <a:solidFill>
                  <a:srgbClr val="FFFFFF"/>
                </a:solidFill>
                <a:latin typeface="Tahoma"/>
                <a:cs typeface="Tahoma"/>
              </a:rPr>
              <a:t>12</a:t>
            </a:r>
            <a:endParaRPr sz="600" dirty="0">
              <a:latin typeface="Tahoma"/>
              <a:cs typeface="Tahoma"/>
            </a:endParaRPr>
          </a:p>
        </p:txBody>
      </p:sp>
      <p:sp>
        <p:nvSpPr>
          <p:cNvPr id="13" name="TextBox 12">
            <a:extLst>
              <a:ext uri="{FF2B5EF4-FFF2-40B4-BE49-F238E27FC236}">
                <a16:creationId xmlns:a16="http://schemas.microsoft.com/office/drawing/2014/main" id="{3D77F873-8940-2623-D744-1D27C8F8DF61}"/>
              </a:ext>
            </a:extLst>
          </p:cNvPr>
          <p:cNvSpPr txBox="1"/>
          <p:nvPr/>
        </p:nvSpPr>
        <p:spPr>
          <a:xfrm>
            <a:off x="0" y="740421"/>
            <a:ext cx="1847850" cy="1446550"/>
          </a:xfrm>
          <a:prstGeom prst="rect">
            <a:avLst/>
          </a:prstGeom>
          <a:noFill/>
        </p:spPr>
        <p:txBody>
          <a:bodyPr wrap="square" rtlCol="0">
            <a:spAutoFit/>
          </a:bodyPr>
          <a:lstStyle/>
          <a:p>
            <a:pPr marL="171450" indent="-171450">
              <a:buFont typeface="Wingdings" panose="05000000000000000000" pitchFamily="2" charset="2"/>
              <a:buChar char="§"/>
            </a:pPr>
            <a:r>
              <a:rPr lang="en-AU" sz="1100" dirty="0"/>
              <a:t>Correlation between SFR and AGN activity</a:t>
            </a:r>
          </a:p>
          <a:p>
            <a:pPr marL="171450" indent="-171450">
              <a:buFont typeface="Wingdings" panose="05000000000000000000" pitchFamily="2" charset="2"/>
              <a:buChar char="§"/>
            </a:pPr>
            <a:endParaRPr lang="en-AU" sz="1100" dirty="0"/>
          </a:p>
          <a:p>
            <a:pPr marL="171450" indent="-171450">
              <a:buFont typeface="Wingdings" panose="05000000000000000000" pitchFamily="2" charset="2"/>
              <a:buChar char="§"/>
            </a:pPr>
            <a:r>
              <a:rPr lang="en-AU" sz="1100" dirty="0"/>
              <a:t>Gas powers both AGN and SF; inherently linked</a:t>
            </a:r>
          </a:p>
          <a:p>
            <a:pPr marL="171450" indent="-171450">
              <a:buFont typeface="Wingdings" panose="05000000000000000000" pitchFamily="2" charset="2"/>
              <a:buChar char="§"/>
            </a:pPr>
            <a:endParaRPr lang="en-AU" sz="1100" dirty="0"/>
          </a:p>
          <a:p>
            <a:pPr marL="171450" indent="-171450">
              <a:buFont typeface="Wingdings" panose="05000000000000000000" pitchFamily="2" charset="2"/>
              <a:buChar char="§"/>
            </a:pPr>
            <a:r>
              <a:rPr lang="en-AU" sz="1100" dirty="0"/>
              <a:t>Does AGN activity enhance or diminish SF?</a:t>
            </a:r>
          </a:p>
        </p:txBody>
      </p:sp>
      <p:sp>
        <p:nvSpPr>
          <p:cNvPr id="14" name="TextBox 13">
            <a:extLst>
              <a:ext uri="{FF2B5EF4-FFF2-40B4-BE49-F238E27FC236}">
                <a16:creationId xmlns:a16="http://schemas.microsoft.com/office/drawing/2014/main" id="{9E7789F5-5542-F235-7C4A-84F81DCD61B6}"/>
              </a:ext>
            </a:extLst>
          </p:cNvPr>
          <p:cNvSpPr txBox="1"/>
          <p:nvPr/>
        </p:nvSpPr>
        <p:spPr>
          <a:xfrm>
            <a:off x="1227670" y="2755169"/>
            <a:ext cx="2152650" cy="261610"/>
          </a:xfrm>
          <a:prstGeom prst="rect">
            <a:avLst/>
          </a:prstGeom>
          <a:noFill/>
        </p:spPr>
        <p:txBody>
          <a:bodyPr wrap="square" rtlCol="0">
            <a:spAutoFit/>
          </a:bodyPr>
          <a:lstStyle/>
          <a:p>
            <a:pPr algn="ctr"/>
            <a:r>
              <a:rPr lang="en-AU" sz="1100" dirty="0"/>
              <a:t>Answer: It’s poorly understood</a:t>
            </a:r>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9878"/>
            <a:ext cx="2532380" cy="244475"/>
          </a:xfrm>
          <a:prstGeom prst="rect">
            <a:avLst/>
          </a:prstGeom>
        </p:spPr>
        <p:txBody>
          <a:bodyPr vert="horz" wrap="square" lIns="0" tIns="17145" rIns="0" bIns="0" rtlCol="0">
            <a:spAutoFit/>
          </a:bodyPr>
          <a:lstStyle/>
          <a:p>
            <a:pPr marL="12700">
              <a:lnSpc>
                <a:spcPct val="100000"/>
              </a:lnSpc>
              <a:spcBef>
                <a:spcPts val="135"/>
              </a:spcBef>
            </a:pPr>
            <a:r>
              <a:rPr sz="1400" spc="-40" dirty="0">
                <a:solidFill>
                  <a:srgbClr val="FFFFFF"/>
                </a:solidFill>
                <a:latin typeface="Tahoma"/>
                <a:cs typeface="Tahoma"/>
              </a:rPr>
              <a:t>Background:</a:t>
            </a:r>
            <a:r>
              <a:rPr sz="1400" spc="150" dirty="0">
                <a:solidFill>
                  <a:srgbClr val="FFFFFF"/>
                </a:solidFill>
                <a:latin typeface="Tahoma"/>
                <a:cs typeface="Tahoma"/>
              </a:rPr>
              <a:t> </a:t>
            </a:r>
            <a:r>
              <a:rPr sz="1400" spc="35" dirty="0">
                <a:solidFill>
                  <a:srgbClr val="FFFFFF"/>
                </a:solidFill>
                <a:latin typeface="Tahoma"/>
                <a:cs typeface="Tahoma"/>
              </a:rPr>
              <a:t>SED</a:t>
            </a:r>
            <a:r>
              <a:rPr sz="1400" spc="10" dirty="0">
                <a:solidFill>
                  <a:srgbClr val="FFFFFF"/>
                </a:solidFill>
                <a:latin typeface="Tahoma"/>
                <a:cs typeface="Tahoma"/>
              </a:rPr>
              <a:t> </a:t>
            </a:r>
            <a:r>
              <a:rPr sz="1400" spc="-35" dirty="0">
                <a:solidFill>
                  <a:srgbClr val="FFFFFF"/>
                </a:solidFill>
                <a:latin typeface="Tahoma"/>
                <a:cs typeface="Tahoma"/>
              </a:rPr>
              <a:t>Decomposition</a:t>
            </a:r>
            <a:endParaRPr sz="1400">
              <a:latin typeface="Tahoma"/>
              <a:cs typeface="Tahoma"/>
            </a:endParaRPr>
          </a:p>
        </p:txBody>
      </p:sp>
      <p:pic>
        <p:nvPicPr>
          <p:cNvPr id="3" name="object 3"/>
          <p:cNvPicPr/>
          <p:nvPr/>
        </p:nvPicPr>
        <p:blipFill>
          <a:blip r:embed="rId3" cstate="print"/>
          <a:stretch>
            <a:fillRect/>
          </a:stretch>
        </p:blipFill>
        <p:spPr>
          <a:xfrm>
            <a:off x="1933156" y="558351"/>
            <a:ext cx="2657544" cy="2013785"/>
          </a:xfrm>
          <a:prstGeom prst="rect">
            <a:avLst/>
          </a:prstGeom>
        </p:spPr>
      </p:pic>
      <p:sp>
        <p:nvSpPr>
          <p:cNvPr id="4" name="object 4"/>
          <p:cNvSpPr txBox="1"/>
          <p:nvPr/>
        </p:nvSpPr>
        <p:spPr>
          <a:xfrm>
            <a:off x="1853576" y="2580302"/>
            <a:ext cx="2736850" cy="177800"/>
          </a:xfrm>
          <a:prstGeom prst="rect">
            <a:avLst/>
          </a:prstGeom>
        </p:spPr>
        <p:txBody>
          <a:bodyPr vert="horz" wrap="square" lIns="0" tIns="12065" rIns="0" bIns="0" rtlCol="0">
            <a:spAutoFit/>
          </a:bodyPr>
          <a:lstStyle/>
          <a:p>
            <a:pPr marL="12700">
              <a:lnSpc>
                <a:spcPct val="100000"/>
              </a:lnSpc>
              <a:spcBef>
                <a:spcPts val="95"/>
              </a:spcBef>
            </a:pPr>
            <a:r>
              <a:rPr sz="1000" spc="-25" dirty="0">
                <a:solidFill>
                  <a:srgbClr val="003B72"/>
                </a:solidFill>
                <a:latin typeface="Tahoma"/>
                <a:cs typeface="Tahoma"/>
              </a:rPr>
              <a:t>Figure</a:t>
            </a:r>
            <a:r>
              <a:rPr sz="1000" spc="10" dirty="0">
                <a:solidFill>
                  <a:srgbClr val="003B72"/>
                </a:solidFill>
                <a:latin typeface="Tahoma"/>
                <a:cs typeface="Tahoma"/>
              </a:rPr>
              <a:t> </a:t>
            </a:r>
            <a:r>
              <a:rPr sz="1000" spc="-65" dirty="0">
                <a:solidFill>
                  <a:srgbClr val="003B72"/>
                </a:solidFill>
                <a:latin typeface="Tahoma"/>
                <a:cs typeface="Tahoma"/>
              </a:rPr>
              <a:t>3:</a:t>
            </a:r>
            <a:r>
              <a:rPr sz="1000" spc="20" dirty="0">
                <a:solidFill>
                  <a:srgbClr val="003B72"/>
                </a:solidFill>
                <a:latin typeface="Tahoma"/>
                <a:cs typeface="Tahoma"/>
              </a:rPr>
              <a:t> </a:t>
            </a:r>
            <a:r>
              <a:rPr sz="1000" spc="-35" dirty="0">
                <a:latin typeface="Tahoma"/>
                <a:cs typeface="Tahoma"/>
              </a:rPr>
              <a:t>Example</a:t>
            </a:r>
            <a:r>
              <a:rPr sz="1000" spc="10" dirty="0">
                <a:latin typeface="Tahoma"/>
                <a:cs typeface="Tahoma"/>
              </a:rPr>
              <a:t> </a:t>
            </a:r>
            <a:r>
              <a:rPr sz="1000" spc="20" dirty="0">
                <a:latin typeface="Tahoma"/>
                <a:cs typeface="Tahoma"/>
              </a:rPr>
              <a:t>SED</a:t>
            </a:r>
            <a:r>
              <a:rPr sz="1000" spc="15" dirty="0">
                <a:latin typeface="Tahoma"/>
                <a:cs typeface="Tahoma"/>
              </a:rPr>
              <a:t> </a:t>
            </a:r>
            <a:r>
              <a:rPr sz="1000" spc="-50" dirty="0">
                <a:latin typeface="Tahoma"/>
                <a:cs typeface="Tahoma"/>
              </a:rPr>
              <a:t>decomposed</a:t>
            </a:r>
            <a:r>
              <a:rPr sz="1000" spc="15" dirty="0">
                <a:latin typeface="Tahoma"/>
                <a:cs typeface="Tahoma"/>
              </a:rPr>
              <a:t> </a:t>
            </a:r>
            <a:r>
              <a:rPr sz="1000" spc="-40" dirty="0">
                <a:latin typeface="Tahoma"/>
                <a:cs typeface="Tahoma"/>
              </a:rPr>
              <a:t>using</a:t>
            </a:r>
            <a:r>
              <a:rPr sz="1000" spc="20" dirty="0">
                <a:latin typeface="Tahoma"/>
                <a:cs typeface="Tahoma"/>
              </a:rPr>
              <a:t> </a:t>
            </a:r>
            <a:r>
              <a:rPr sz="1000" spc="5" dirty="0">
                <a:latin typeface="Tahoma"/>
                <a:cs typeface="Tahoma"/>
              </a:rPr>
              <a:t>CIGALE</a:t>
            </a:r>
            <a:endParaRPr sz="1000" dirty="0">
              <a:latin typeface="Tahoma"/>
              <a:cs typeface="Tahoma"/>
            </a:endParaRPr>
          </a:p>
        </p:txBody>
      </p:sp>
      <p:grpSp>
        <p:nvGrpSpPr>
          <p:cNvPr id="5" name="object 5"/>
          <p:cNvGrpSpPr/>
          <p:nvPr/>
        </p:nvGrpSpPr>
        <p:grpSpPr>
          <a:xfrm>
            <a:off x="0" y="3346348"/>
            <a:ext cx="4608195" cy="109855"/>
            <a:chOff x="0" y="3346348"/>
            <a:chExt cx="4608195" cy="109855"/>
          </a:xfrm>
        </p:grpSpPr>
        <p:sp>
          <p:nvSpPr>
            <p:cNvPr id="6" name="object 6"/>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7" name="object 7"/>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8" name="object 8"/>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10" name="object 10"/>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4" action="ppaction://hlinksldjump"/>
              </a:rPr>
              <a:t>Luminosity</a:t>
            </a:r>
            <a:r>
              <a:rPr sz="600" spc="-10" dirty="0">
                <a:solidFill>
                  <a:srgbClr val="FFFFFF"/>
                </a:solidFill>
                <a:latin typeface="Tahoma"/>
                <a:cs typeface="Tahoma"/>
                <a:hlinkClick r:id="rId4" action="ppaction://hlinksldjump"/>
              </a:rPr>
              <a:t> </a:t>
            </a:r>
            <a:r>
              <a:rPr sz="600" dirty="0">
                <a:solidFill>
                  <a:srgbClr val="FFFFFF"/>
                </a:solidFill>
                <a:latin typeface="Tahoma"/>
                <a:cs typeface="Tahoma"/>
                <a:hlinkClick r:id="rId4" action="ppaction://hlinksldjump"/>
              </a:rPr>
              <a:t>Functions</a:t>
            </a:r>
            <a:endParaRPr sz="6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spc="35" dirty="0"/>
              <a:t>MSSS</a:t>
            </a:r>
            <a:r>
              <a:rPr spc="-30" dirty="0"/>
              <a:t> </a:t>
            </a:r>
            <a:r>
              <a:rPr spc="-15" dirty="0"/>
              <a:t>2024</a:t>
            </a:r>
          </a:p>
        </p:txBody>
      </p:sp>
      <p:sp>
        <p:nvSpPr>
          <p:cNvPr id="12" name="object 12"/>
          <p:cNvSpPr txBox="1"/>
          <p:nvPr/>
        </p:nvSpPr>
        <p:spPr>
          <a:xfrm>
            <a:off x="4314076" y="3351784"/>
            <a:ext cx="277495" cy="89768"/>
          </a:xfrm>
          <a:prstGeom prst="rect">
            <a:avLst/>
          </a:prstGeom>
        </p:spPr>
        <p:txBody>
          <a:bodyPr vert="horz" wrap="square" lIns="0" tIns="0" rIns="0" bIns="0" rtlCol="0">
            <a:spAutoFit/>
          </a:bodyPr>
          <a:lstStyle/>
          <a:p>
            <a:pPr marL="38100">
              <a:lnSpc>
                <a:spcPts val="675"/>
              </a:lnSpc>
            </a:pPr>
            <a:r>
              <a:rPr lang="en-AU" sz="600" spc="-15" dirty="0">
                <a:solidFill>
                  <a:srgbClr val="FFFFFF"/>
                </a:solidFill>
                <a:latin typeface="Tahoma"/>
                <a:cs typeface="Tahoma"/>
              </a:rPr>
              <a:t>4</a:t>
            </a:r>
            <a:r>
              <a:rPr sz="600" spc="-85" dirty="0">
                <a:solidFill>
                  <a:srgbClr val="FFFFFF"/>
                </a:solidFill>
                <a:latin typeface="Tahoma"/>
                <a:cs typeface="Tahoma"/>
              </a:rPr>
              <a:t> </a:t>
            </a:r>
            <a:r>
              <a:rPr sz="600" spc="85" dirty="0">
                <a:solidFill>
                  <a:srgbClr val="FFFFFF"/>
                </a:solidFill>
                <a:latin typeface="Tahoma"/>
                <a:cs typeface="Tahoma"/>
              </a:rPr>
              <a:t>/</a:t>
            </a:r>
            <a:r>
              <a:rPr sz="600" spc="-85" dirty="0">
                <a:solidFill>
                  <a:srgbClr val="FFFFFF"/>
                </a:solidFill>
                <a:latin typeface="Tahoma"/>
                <a:cs typeface="Tahoma"/>
              </a:rPr>
              <a:t> </a:t>
            </a:r>
            <a:r>
              <a:rPr sz="600" spc="-15" dirty="0">
                <a:solidFill>
                  <a:srgbClr val="FFFFFF"/>
                </a:solidFill>
                <a:latin typeface="Tahoma"/>
                <a:cs typeface="Tahoma"/>
              </a:rPr>
              <a:t>12</a:t>
            </a:r>
            <a:endParaRPr sz="600" dirty="0">
              <a:latin typeface="Tahoma"/>
              <a:cs typeface="Tahoma"/>
            </a:endParaRPr>
          </a:p>
        </p:txBody>
      </p:sp>
      <p:sp>
        <p:nvSpPr>
          <p:cNvPr id="13" name="TextBox 12">
            <a:extLst>
              <a:ext uri="{FF2B5EF4-FFF2-40B4-BE49-F238E27FC236}">
                <a16:creationId xmlns:a16="http://schemas.microsoft.com/office/drawing/2014/main" id="{4A68F519-C0DB-5FDF-F3F4-D0616A56C3AC}"/>
              </a:ext>
            </a:extLst>
          </p:cNvPr>
          <p:cNvSpPr txBox="1"/>
          <p:nvPr/>
        </p:nvSpPr>
        <p:spPr>
          <a:xfrm>
            <a:off x="0" y="740421"/>
            <a:ext cx="1847850" cy="2123658"/>
          </a:xfrm>
          <a:prstGeom prst="rect">
            <a:avLst/>
          </a:prstGeom>
          <a:noFill/>
        </p:spPr>
        <p:txBody>
          <a:bodyPr wrap="square" rtlCol="0">
            <a:spAutoFit/>
          </a:bodyPr>
          <a:lstStyle/>
          <a:p>
            <a:pPr marL="171450" indent="-171450">
              <a:buFont typeface="Wingdings" panose="05000000000000000000" pitchFamily="2" charset="2"/>
              <a:buChar char="§"/>
            </a:pPr>
            <a:r>
              <a:rPr lang="en-AU" sz="1100" dirty="0"/>
              <a:t>SF &amp; AGN are dusty; IR wavelengths are ideal</a:t>
            </a:r>
          </a:p>
          <a:p>
            <a:pPr marL="171450" indent="-171450">
              <a:buFont typeface="Wingdings" panose="05000000000000000000" pitchFamily="2" charset="2"/>
              <a:buChar char="§"/>
            </a:pPr>
            <a:endParaRPr lang="en-AU" sz="1100" dirty="0"/>
          </a:p>
          <a:p>
            <a:pPr marL="171450" indent="-171450">
              <a:buFont typeface="Wingdings" panose="05000000000000000000" pitchFamily="2" charset="2"/>
              <a:buChar char="§"/>
            </a:pPr>
            <a:r>
              <a:rPr lang="en-AU" sz="1100" dirty="0"/>
              <a:t>Extinction absorbs X-ray, optical, and UV and re-emits in IR</a:t>
            </a:r>
          </a:p>
          <a:p>
            <a:pPr marL="171450" indent="-171450">
              <a:buFont typeface="Wingdings" panose="05000000000000000000" pitchFamily="2" charset="2"/>
              <a:buChar char="§"/>
            </a:pPr>
            <a:endParaRPr lang="en-AU" sz="1100" dirty="0"/>
          </a:p>
          <a:p>
            <a:pPr marL="171450" indent="-171450">
              <a:buFont typeface="Wingdings" panose="05000000000000000000" pitchFamily="2" charset="2"/>
              <a:buChar char="§"/>
            </a:pPr>
            <a:r>
              <a:rPr lang="en-AU" sz="1100" dirty="0"/>
              <a:t>Dusty systems crucial to constraining evolution</a:t>
            </a:r>
          </a:p>
          <a:p>
            <a:pPr marL="171450" indent="-171450">
              <a:buFont typeface="Wingdings" panose="05000000000000000000" pitchFamily="2" charset="2"/>
              <a:buChar char="§"/>
            </a:pPr>
            <a:endParaRPr lang="en-AU" sz="1100" dirty="0"/>
          </a:p>
          <a:p>
            <a:pPr marL="171450" indent="-171450">
              <a:buFont typeface="Wingdings" panose="05000000000000000000" pitchFamily="2" charset="2"/>
              <a:buChar char="§"/>
            </a:pPr>
            <a:r>
              <a:rPr lang="en-AU" sz="1100" dirty="0"/>
              <a:t>Distinguishing between AGN and SF is very hard</a:t>
            </a: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9878"/>
            <a:ext cx="1229360" cy="244475"/>
          </a:xfrm>
          <a:prstGeom prst="rect">
            <a:avLst/>
          </a:prstGeom>
        </p:spPr>
        <p:txBody>
          <a:bodyPr vert="horz" wrap="square" lIns="0" tIns="17145" rIns="0" bIns="0" rtlCol="0">
            <a:spAutoFit/>
          </a:bodyPr>
          <a:lstStyle/>
          <a:p>
            <a:pPr marL="12700">
              <a:lnSpc>
                <a:spcPct val="100000"/>
              </a:lnSpc>
              <a:spcBef>
                <a:spcPts val="135"/>
              </a:spcBef>
            </a:pPr>
            <a:r>
              <a:rPr sz="1400" spc="-40" dirty="0">
                <a:solidFill>
                  <a:srgbClr val="FFFFFF"/>
                </a:solidFill>
                <a:latin typeface="Tahoma"/>
                <a:cs typeface="Tahoma"/>
              </a:rPr>
              <a:t>Number</a:t>
            </a:r>
            <a:r>
              <a:rPr sz="1400" spc="-35" dirty="0">
                <a:solidFill>
                  <a:srgbClr val="FFFFFF"/>
                </a:solidFill>
                <a:latin typeface="Tahoma"/>
                <a:cs typeface="Tahoma"/>
              </a:rPr>
              <a:t> </a:t>
            </a:r>
            <a:r>
              <a:rPr sz="1400" spc="-40" dirty="0">
                <a:solidFill>
                  <a:srgbClr val="FFFFFF"/>
                </a:solidFill>
                <a:latin typeface="Tahoma"/>
                <a:cs typeface="Tahoma"/>
              </a:rPr>
              <a:t>Density</a:t>
            </a:r>
            <a:endParaRPr sz="1400">
              <a:latin typeface="Tahoma"/>
              <a:cs typeface="Tahoma"/>
            </a:endParaRPr>
          </a:p>
        </p:txBody>
      </p:sp>
      <p:sp>
        <p:nvSpPr>
          <p:cNvPr id="3" name="object 3"/>
          <p:cNvSpPr txBox="1"/>
          <p:nvPr/>
        </p:nvSpPr>
        <p:spPr>
          <a:xfrm>
            <a:off x="100444" y="1082673"/>
            <a:ext cx="409575" cy="191770"/>
          </a:xfrm>
          <a:prstGeom prst="rect">
            <a:avLst/>
          </a:prstGeom>
        </p:spPr>
        <p:txBody>
          <a:bodyPr vert="horz" wrap="square" lIns="0" tIns="11430" rIns="0" bIns="0" rtlCol="0">
            <a:spAutoFit/>
          </a:bodyPr>
          <a:lstStyle/>
          <a:p>
            <a:pPr marL="38100">
              <a:lnSpc>
                <a:spcPct val="100000"/>
              </a:lnSpc>
              <a:spcBef>
                <a:spcPts val="90"/>
              </a:spcBef>
            </a:pPr>
            <a:r>
              <a:rPr sz="1650" i="1" spc="-15" baseline="7575" dirty="0">
                <a:latin typeface="Arial"/>
                <a:cs typeface="Arial"/>
              </a:rPr>
              <a:t>V</a:t>
            </a:r>
            <a:r>
              <a:rPr sz="800" i="1" spc="-15" dirty="0">
                <a:latin typeface="Arial"/>
                <a:cs typeface="Arial"/>
              </a:rPr>
              <a:t>max</a:t>
            </a:r>
            <a:r>
              <a:rPr sz="800" i="1" spc="-100" dirty="0">
                <a:latin typeface="Arial"/>
                <a:cs typeface="Arial"/>
              </a:rPr>
              <a:t> </a:t>
            </a:r>
            <a:r>
              <a:rPr sz="1650" spc="-135" baseline="7575" dirty="0">
                <a:latin typeface="Tahoma"/>
                <a:cs typeface="Tahoma"/>
              </a:rPr>
              <a:t>:</a:t>
            </a:r>
            <a:endParaRPr sz="1650" baseline="7575">
              <a:latin typeface="Tahoma"/>
              <a:cs typeface="Tahoma"/>
            </a:endParaRPr>
          </a:p>
        </p:txBody>
      </p:sp>
      <p:sp>
        <p:nvSpPr>
          <p:cNvPr id="4" name="object 4"/>
          <p:cNvSpPr txBox="1"/>
          <p:nvPr/>
        </p:nvSpPr>
        <p:spPr>
          <a:xfrm>
            <a:off x="1175080" y="1285264"/>
            <a:ext cx="118110"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Arial"/>
                <a:cs typeface="Arial"/>
              </a:rPr>
              <a:t>V</a:t>
            </a:r>
            <a:endParaRPr sz="1100">
              <a:latin typeface="Arial"/>
              <a:cs typeface="Arial"/>
            </a:endParaRPr>
          </a:p>
        </p:txBody>
      </p:sp>
      <p:sp>
        <p:nvSpPr>
          <p:cNvPr id="5" name="object 5"/>
          <p:cNvSpPr txBox="1"/>
          <p:nvPr/>
        </p:nvSpPr>
        <p:spPr>
          <a:xfrm>
            <a:off x="1267447" y="1344243"/>
            <a:ext cx="276860" cy="147320"/>
          </a:xfrm>
          <a:prstGeom prst="rect">
            <a:avLst/>
          </a:prstGeom>
        </p:spPr>
        <p:txBody>
          <a:bodyPr vert="horz" wrap="square" lIns="0" tIns="12065" rIns="0" bIns="0" rtlCol="0">
            <a:spAutoFit/>
          </a:bodyPr>
          <a:lstStyle/>
          <a:p>
            <a:pPr marL="12700">
              <a:lnSpc>
                <a:spcPct val="100000"/>
              </a:lnSpc>
              <a:spcBef>
                <a:spcPts val="95"/>
              </a:spcBef>
            </a:pPr>
            <a:r>
              <a:rPr sz="800" i="1" spc="-20" dirty="0">
                <a:latin typeface="Arial"/>
                <a:cs typeface="Arial"/>
              </a:rPr>
              <a:t>ma</a:t>
            </a:r>
            <a:r>
              <a:rPr sz="800" i="1" spc="55" dirty="0">
                <a:latin typeface="Arial"/>
                <a:cs typeface="Arial"/>
              </a:rPr>
              <a:t>x</a:t>
            </a:r>
            <a:r>
              <a:rPr sz="800" i="1" spc="-5" dirty="0">
                <a:latin typeface="Sitka Text"/>
                <a:cs typeface="Sitka Text"/>
              </a:rPr>
              <a:t>,</a:t>
            </a:r>
            <a:r>
              <a:rPr sz="800" i="1" spc="20" dirty="0">
                <a:latin typeface="Arial"/>
                <a:cs typeface="Arial"/>
              </a:rPr>
              <a:t>i</a:t>
            </a:r>
            <a:endParaRPr sz="800">
              <a:latin typeface="Arial"/>
              <a:cs typeface="Arial"/>
            </a:endParaRPr>
          </a:p>
        </p:txBody>
      </p:sp>
      <p:sp>
        <p:nvSpPr>
          <p:cNvPr id="6" name="object 6"/>
          <p:cNvSpPr txBox="1"/>
          <p:nvPr/>
        </p:nvSpPr>
        <p:spPr>
          <a:xfrm>
            <a:off x="1735112" y="1191538"/>
            <a:ext cx="95250" cy="191770"/>
          </a:xfrm>
          <a:prstGeom prst="rect">
            <a:avLst/>
          </a:prstGeom>
        </p:spPr>
        <p:txBody>
          <a:bodyPr vert="horz" wrap="square" lIns="0" tIns="11430" rIns="0" bIns="0" rtlCol="0">
            <a:spAutoFit/>
          </a:bodyPr>
          <a:lstStyle/>
          <a:p>
            <a:pPr marL="12700">
              <a:lnSpc>
                <a:spcPct val="100000"/>
              </a:lnSpc>
              <a:spcBef>
                <a:spcPts val="90"/>
              </a:spcBef>
            </a:pPr>
            <a:r>
              <a:rPr sz="1100" u="sng" spc="-55" dirty="0">
                <a:uFill>
                  <a:solidFill>
                    <a:srgbClr val="000000"/>
                  </a:solidFill>
                </a:uFill>
                <a:latin typeface="Tahoma"/>
                <a:cs typeface="Tahoma"/>
              </a:rPr>
              <a:t>4</a:t>
            </a:r>
            <a:endParaRPr sz="1100">
              <a:latin typeface="Tahoma"/>
              <a:cs typeface="Tahoma"/>
            </a:endParaRPr>
          </a:p>
        </p:txBody>
      </p:sp>
      <p:sp>
        <p:nvSpPr>
          <p:cNvPr id="7" name="object 7"/>
          <p:cNvSpPr txBox="1"/>
          <p:nvPr/>
        </p:nvSpPr>
        <p:spPr>
          <a:xfrm>
            <a:off x="1735112" y="1380298"/>
            <a:ext cx="95250" cy="191770"/>
          </a:xfrm>
          <a:prstGeom prst="rect">
            <a:avLst/>
          </a:prstGeom>
        </p:spPr>
        <p:txBody>
          <a:bodyPr vert="horz" wrap="square" lIns="0" tIns="11430" rIns="0" bIns="0" rtlCol="0">
            <a:spAutoFit/>
          </a:bodyPr>
          <a:lstStyle/>
          <a:p>
            <a:pPr marL="12700">
              <a:lnSpc>
                <a:spcPct val="100000"/>
              </a:lnSpc>
              <a:spcBef>
                <a:spcPts val="90"/>
              </a:spcBef>
            </a:pPr>
            <a:r>
              <a:rPr sz="1100" spc="-55" dirty="0">
                <a:latin typeface="Tahoma"/>
                <a:cs typeface="Tahoma"/>
              </a:rPr>
              <a:t>3</a:t>
            </a:r>
            <a:endParaRPr sz="1100">
              <a:latin typeface="Tahoma"/>
              <a:cs typeface="Tahoma"/>
            </a:endParaRPr>
          </a:p>
        </p:txBody>
      </p:sp>
      <p:sp>
        <p:nvSpPr>
          <p:cNvPr id="8" name="object 8"/>
          <p:cNvSpPr txBox="1"/>
          <p:nvPr/>
        </p:nvSpPr>
        <p:spPr>
          <a:xfrm>
            <a:off x="1926602" y="1173047"/>
            <a:ext cx="88900" cy="191770"/>
          </a:xfrm>
          <a:prstGeom prst="rect">
            <a:avLst/>
          </a:prstGeom>
        </p:spPr>
        <p:txBody>
          <a:bodyPr vert="horz" wrap="square" lIns="0" tIns="11430" rIns="0" bIns="0" rtlCol="0">
            <a:spAutoFit/>
          </a:bodyPr>
          <a:lstStyle/>
          <a:p>
            <a:pPr marL="12700">
              <a:lnSpc>
                <a:spcPct val="100000"/>
              </a:lnSpc>
              <a:spcBef>
                <a:spcPts val="90"/>
              </a:spcBef>
            </a:pPr>
            <a:r>
              <a:rPr sz="1100" spc="150" dirty="0">
                <a:latin typeface="Lucida Sans Unicode"/>
                <a:cs typeface="Lucida Sans Unicode"/>
              </a:rPr>
              <a:t> </a:t>
            </a:r>
            <a:endParaRPr sz="1100">
              <a:latin typeface="Lucida Sans Unicode"/>
              <a:cs typeface="Lucida Sans Unicode"/>
            </a:endParaRPr>
          </a:p>
        </p:txBody>
      </p:sp>
      <p:sp>
        <p:nvSpPr>
          <p:cNvPr id="9" name="object 9"/>
          <p:cNvSpPr txBox="1"/>
          <p:nvPr/>
        </p:nvSpPr>
        <p:spPr>
          <a:xfrm>
            <a:off x="1573682" y="1285264"/>
            <a:ext cx="542290" cy="191770"/>
          </a:xfrm>
          <a:prstGeom prst="rect">
            <a:avLst/>
          </a:prstGeom>
        </p:spPr>
        <p:txBody>
          <a:bodyPr vert="horz" wrap="square" lIns="0" tIns="11430" rIns="0" bIns="0" rtlCol="0">
            <a:spAutoFit/>
          </a:bodyPr>
          <a:lstStyle/>
          <a:p>
            <a:pPr marL="12700">
              <a:lnSpc>
                <a:spcPct val="100000"/>
              </a:lnSpc>
              <a:spcBef>
                <a:spcPts val="90"/>
              </a:spcBef>
              <a:tabLst>
                <a:tab pos="258445" algn="l"/>
              </a:tabLst>
            </a:pPr>
            <a:r>
              <a:rPr sz="1100" spc="45" dirty="0">
                <a:latin typeface="Tahoma"/>
                <a:cs typeface="Tahoma"/>
              </a:rPr>
              <a:t>=	</a:t>
            </a:r>
            <a:r>
              <a:rPr sz="1100" i="1" spc="10" dirty="0">
                <a:latin typeface="Calibri"/>
                <a:cs typeface="Calibri"/>
              </a:rPr>
              <a:t>π </a:t>
            </a:r>
            <a:r>
              <a:rPr sz="1100" i="1" spc="125" dirty="0">
                <a:latin typeface="Calibri"/>
                <a:cs typeface="Calibri"/>
              </a:rPr>
              <a:t> </a:t>
            </a:r>
            <a:r>
              <a:rPr sz="1100" i="1" spc="-10" dirty="0">
                <a:latin typeface="Arial"/>
                <a:cs typeface="Arial"/>
              </a:rPr>
              <a:t>D</a:t>
            </a:r>
            <a:endParaRPr sz="1100">
              <a:latin typeface="Arial"/>
              <a:cs typeface="Arial"/>
            </a:endParaRPr>
          </a:p>
        </p:txBody>
      </p:sp>
      <p:sp>
        <p:nvSpPr>
          <p:cNvPr id="10" name="object 10"/>
          <p:cNvSpPr txBox="1"/>
          <p:nvPr/>
        </p:nvSpPr>
        <p:spPr>
          <a:xfrm>
            <a:off x="2100630" y="1265388"/>
            <a:ext cx="551180" cy="147320"/>
          </a:xfrm>
          <a:prstGeom prst="rect">
            <a:avLst/>
          </a:prstGeom>
        </p:spPr>
        <p:txBody>
          <a:bodyPr vert="horz" wrap="square" lIns="0" tIns="12065" rIns="0" bIns="0" rtlCol="0">
            <a:spAutoFit/>
          </a:bodyPr>
          <a:lstStyle/>
          <a:p>
            <a:pPr marL="12700">
              <a:lnSpc>
                <a:spcPct val="100000"/>
              </a:lnSpc>
              <a:spcBef>
                <a:spcPts val="95"/>
              </a:spcBef>
              <a:tabLst>
                <a:tab pos="483870" algn="l"/>
              </a:tabLst>
            </a:pPr>
            <a:r>
              <a:rPr sz="800" spc="-15" dirty="0">
                <a:latin typeface="Tahoma"/>
                <a:cs typeface="Tahoma"/>
              </a:rPr>
              <a:t>3	3</a:t>
            </a:r>
            <a:endParaRPr sz="800">
              <a:latin typeface="Tahoma"/>
              <a:cs typeface="Tahoma"/>
            </a:endParaRPr>
          </a:p>
        </p:txBody>
      </p:sp>
      <p:sp>
        <p:nvSpPr>
          <p:cNvPr id="11" name="object 11"/>
          <p:cNvSpPr txBox="1"/>
          <p:nvPr/>
        </p:nvSpPr>
        <p:spPr>
          <a:xfrm>
            <a:off x="2090166" y="1356841"/>
            <a:ext cx="664210" cy="147320"/>
          </a:xfrm>
          <a:prstGeom prst="rect">
            <a:avLst/>
          </a:prstGeom>
        </p:spPr>
        <p:txBody>
          <a:bodyPr vert="horz" wrap="square" lIns="0" tIns="12065" rIns="0" bIns="0" rtlCol="0">
            <a:spAutoFit/>
          </a:bodyPr>
          <a:lstStyle/>
          <a:p>
            <a:pPr marL="12700">
              <a:lnSpc>
                <a:spcPct val="100000"/>
              </a:lnSpc>
              <a:spcBef>
                <a:spcPts val="95"/>
              </a:spcBef>
              <a:tabLst>
                <a:tab pos="483870" algn="l"/>
              </a:tabLst>
            </a:pPr>
            <a:r>
              <a:rPr sz="800" i="1" spc="-15" dirty="0">
                <a:latin typeface="Arial"/>
                <a:cs typeface="Arial"/>
              </a:rPr>
              <a:t>max	</a:t>
            </a:r>
            <a:r>
              <a:rPr sz="800" i="1" spc="5" dirty="0">
                <a:latin typeface="Arial"/>
                <a:cs typeface="Arial"/>
              </a:rPr>
              <a:t>min</a:t>
            </a:r>
            <a:endParaRPr sz="800">
              <a:latin typeface="Arial"/>
              <a:cs typeface="Arial"/>
            </a:endParaRPr>
          </a:p>
        </p:txBody>
      </p:sp>
      <p:sp>
        <p:nvSpPr>
          <p:cNvPr id="12" name="object 12"/>
          <p:cNvSpPr txBox="1"/>
          <p:nvPr/>
        </p:nvSpPr>
        <p:spPr>
          <a:xfrm>
            <a:off x="2736380" y="1173047"/>
            <a:ext cx="88900" cy="191770"/>
          </a:xfrm>
          <a:prstGeom prst="rect">
            <a:avLst/>
          </a:prstGeom>
        </p:spPr>
        <p:txBody>
          <a:bodyPr vert="horz" wrap="square" lIns="0" tIns="11430" rIns="0" bIns="0" rtlCol="0">
            <a:spAutoFit/>
          </a:bodyPr>
          <a:lstStyle/>
          <a:p>
            <a:pPr marL="12700">
              <a:lnSpc>
                <a:spcPct val="100000"/>
              </a:lnSpc>
              <a:spcBef>
                <a:spcPts val="90"/>
              </a:spcBef>
            </a:pPr>
            <a:r>
              <a:rPr sz="1100" spc="150" dirty="0">
                <a:latin typeface="Lucida Sans Unicode"/>
                <a:cs typeface="Lucida Sans Unicode"/>
              </a:rPr>
              <a:t> </a:t>
            </a:r>
            <a:endParaRPr sz="1100">
              <a:latin typeface="Lucida Sans Unicode"/>
              <a:cs typeface="Lucida Sans Unicode"/>
            </a:endParaRPr>
          </a:p>
        </p:txBody>
      </p:sp>
      <p:sp>
        <p:nvSpPr>
          <p:cNvPr id="13" name="object 13"/>
          <p:cNvSpPr txBox="1"/>
          <p:nvPr/>
        </p:nvSpPr>
        <p:spPr>
          <a:xfrm>
            <a:off x="2323160" y="1285264"/>
            <a:ext cx="640715" cy="191770"/>
          </a:xfrm>
          <a:prstGeom prst="rect">
            <a:avLst/>
          </a:prstGeom>
        </p:spPr>
        <p:txBody>
          <a:bodyPr vert="horz" wrap="square" lIns="0" tIns="11430" rIns="0" bIns="0" rtlCol="0">
            <a:spAutoFit/>
          </a:bodyPr>
          <a:lstStyle/>
          <a:p>
            <a:pPr marL="12700">
              <a:lnSpc>
                <a:spcPct val="100000"/>
              </a:lnSpc>
              <a:spcBef>
                <a:spcPts val="90"/>
              </a:spcBef>
              <a:tabLst>
                <a:tab pos="520065" algn="l"/>
              </a:tabLst>
            </a:pPr>
            <a:r>
              <a:rPr sz="1100" i="1" spc="-254" dirty="0">
                <a:latin typeface="Verdana"/>
                <a:cs typeface="Verdana"/>
              </a:rPr>
              <a:t>—</a:t>
            </a:r>
            <a:r>
              <a:rPr sz="1100" i="1" spc="-145" dirty="0">
                <a:latin typeface="Verdana"/>
                <a:cs typeface="Verdana"/>
              </a:rPr>
              <a:t> </a:t>
            </a:r>
            <a:r>
              <a:rPr sz="1100" i="1" spc="-10" dirty="0">
                <a:latin typeface="Arial"/>
                <a:cs typeface="Arial"/>
              </a:rPr>
              <a:t>D</a:t>
            </a:r>
            <a:r>
              <a:rPr sz="1100" i="1" dirty="0">
                <a:latin typeface="Arial"/>
                <a:cs typeface="Arial"/>
              </a:rPr>
              <a:t>	</a:t>
            </a:r>
            <a:r>
              <a:rPr sz="1100" i="1" spc="-55" dirty="0">
                <a:latin typeface="Verdana"/>
                <a:cs typeface="Verdana"/>
              </a:rPr>
              <a:t>×</a:t>
            </a:r>
            <a:endParaRPr sz="1100">
              <a:latin typeface="Verdana"/>
              <a:cs typeface="Verdana"/>
            </a:endParaRPr>
          </a:p>
        </p:txBody>
      </p:sp>
      <p:sp>
        <p:nvSpPr>
          <p:cNvPr id="14" name="object 14"/>
          <p:cNvSpPr txBox="1"/>
          <p:nvPr/>
        </p:nvSpPr>
        <p:spPr>
          <a:xfrm>
            <a:off x="2984398" y="1169032"/>
            <a:ext cx="433705" cy="403225"/>
          </a:xfrm>
          <a:prstGeom prst="rect">
            <a:avLst/>
          </a:prstGeom>
        </p:spPr>
        <p:txBody>
          <a:bodyPr vert="horz" wrap="square" lIns="0" tIns="33655" rIns="0" bIns="0" rtlCol="0">
            <a:spAutoFit/>
          </a:bodyPr>
          <a:lstStyle/>
          <a:p>
            <a:pPr marL="12700">
              <a:lnSpc>
                <a:spcPct val="100000"/>
              </a:lnSpc>
              <a:spcBef>
                <a:spcPts val="265"/>
              </a:spcBef>
              <a:tabLst>
                <a:tab pos="420370" algn="l"/>
              </a:tabLst>
            </a:pPr>
            <a:r>
              <a:rPr sz="1100" u="sng" spc="-5" dirty="0">
                <a:uFill>
                  <a:solidFill>
                    <a:srgbClr val="000000"/>
                  </a:solidFill>
                </a:uFill>
                <a:latin typeface="Times New Roman"/>
                <a:cs typeface="Times New Roman"/>
              </a:rPr>
              <a:t>    </a:t>
            </a:r>
            <a:r>
              <a:rPr sz="1100" u="sng" spc="-135" dirty="0">
                <a:uFill>
                  <a:solidFill>
                    <a:srgbClr val="000000"/>
                  </a:solidFill>
                </a:uFill>
                <a:latin typeface="Times New Roman"/>
                <a:cs typeface="Times New Roman"/>
              </a:rPr>
              <a:t> </a:t>
            </a:r>
            <a:r>
              <a:rPr sz="1100" i="1" u="sng" spc="-10" dirty="0">
                <a:uFill>
                  <a:solidFill>
                    <a:srgbClr val="000000"/>
                  </a:solidFill>
                </a:uFill>
                <a:latin typeface="Arial"/>
                <a:cs typeface="Arial"/>
              </a:rPr>
              <a:t>A	</a:t>
            </a:r>
            <a:endParaRPr sz="1100">
              <a:latin typeface="Arial"/>
              <a:cs typeface="Arial"/>
            </a:endParaRPr>
          </a:p>
          <a:p>
            <a:pPr marL="12700">
              <a:lnSpc>
                <a:spcPct val="100000"/>
              </a:lnSpc>
              <a:spcBef>
                <a:spcPts val="170"/>
              </a:spcBef>
            </a:pPr>
            <a:r>
              <a:rPr sz="1100" spc="-55" dirty="0">
                <a:latin typeface="Tahoma"/>
                <a:cs typeface="Tahoma"/>
              </a:rPr>
              <a:t>41</a:t>
            </a:r>
            <a:r>
              <a:rPr sz="1100" i="1" spc="25" dirty="0">
                <a:latin typeface="Calibri"/>
                <a:cs typeface="Calibri"/>
              </a:rPr>
              <a:t>,</a:t>
            </a:r>
            <a:r>
              <a:rPr sz="1100" i="1" spc="-70" dirty="0">
                <a:latin typeface="Calibri"/>
                <a:cs typeface="Calibri"/>
              </a:rPr>
              <a:t> </a:t>
            </a:r>
            <a:r>
              <a:rPr sz="1100" spc="-55" dirty="0">
                <a:latin typeface="Tahoma"/>
                <a:cs typeface="Tahoma"/>
              </a:rPr>
              <a:t>253</a:t>
            </a:r>
            <a:endParaRPr sz="1100">
              <a:latin typeface="Tahoma"/>
              <a:cs typeface="Tahoma"/>
            </a:endParaRPr>
          </a:p>
        </p:txBody>
      </p:sp>
      <p:sp>
        <p:nvSpPr>
          <p:cNvPr id="15" name="object 15"/>
          <p:cNvSpPr txBox="1"/>
          <p:nvPr/>
        </p:nvSpPr>
        <p:spPr>
          <a:xfrm>
            <a:off x="4279722" y="1285264"/>
            <a:ext cx="202565" cy="191770"/>
          </a:xfrm>
          <a:prstGeom prst="rect">
            <a:avLst/>
          </a:prstGeom>
        </p:spPr>
        <p:txBody>
          <a:bodyPr vert="horz" wrap="square" lIns="0" tIns="11430" rIns="0" bIns="0" rtlCol="0">
            <a:spAutoFit/>
          </a:bodyPr>
          <a:lstStyle/>
          <a:p>
            <a:pPr marL="12700">
              <a:lnSpc>
                <a:spcPct val="100000"/>
              </a:lnSpc>
              <a:spcBef>
                <a:spcPts val="90"/>
              </a:spcBef>
            </a:pPr>
            <a:r>
              <a:rPr sz="1100" spc="-20" dirty="0">
                <a:latin typeface="Tahoma"/>
                <a:cs typeface="Tahoma"/>
              </a:rPr>
              <a:t>(1)</a:t>
            </a:r>
            <a:endParaRPr sz="1100">
              <a:latin typeface="Tahoma"/>
              <a:cs typeface="Tahoma"/>
            </a:endParaRPr>
          </a:p>
        </p:txBody>
      </p:sp>
      <p:grpSp>
        <p:nvGrpSpPr>
          <p:cNvPr id="16" name="object 16"/>
          <p:cNvGrpSpPr/>
          <p:nvPr/>
        </p:nvGrpSpPr>
        <p:grpSpPr>
          <a:xfrm>
            <a:off x="0" y="3346348"/>
            <a:ext cx="4608195" cy="109855"/>
            <a:chOff x="0" y="3346348"/>
            <a:chExt cx="4608195" cy="109855"/>
          </a:xfrm>
        </p:grpSpPr>
        <p:sp>
          <p:nvSpPr>
            <p:cNvPr id="17" name="object 17"/>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18" name="object 18"/>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19" name="object 19"/>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20" name="object 20"/>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21" name="object 21"/>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3" action="ppaction://hlinksldjump"/>
              </a:rPr>
              <a:t>Luminosity</a:t>
            </a:r>
            <a:r>
              <a:rPr sz="600" spc="-10" dirty="0">
                <a:solidFill>
                  <a:srgbClr val="FFFFFF"/>
                </a:solidFill>
                <a:latin typeface="Tahoma"/>
                <a:cs typeface="Tahoma"/>
                <a:hlinkClick r:id="rId3" action="ppaction://hlinksldjump"/>
              </a:rPr>
              <a:t> </a:t>
            </a:r>
            <a:r>
              <a:rPr sz="600" dirty="0">
                <a:solidFill>
                  <a:srgbClr val="FFFFFF"/>
                </a:solidFill>
                <a:latin typeface="Tahoma"/>
                <a:cs typeface="Tahoma"/>
                <a:hlinkClick r:id="rId3" action="ppaction://hlinksldjump"/>
              </a:rPr>
              <a:t>Functions</a:t>
            </a:r>
            <a:endParaRPr sz="600">
              <a:latin typeface="Tahoma"/>
              <a:cs typeface="Tahoma"/>
            </a:endParaRPr>
          </a:p>
        </p:txBody>
      </p:sp>
      <p:sp>
        <p:nvSpPr>
          <p:cNvPr id="22" name="object 22"/>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spc="35" dirty="0"/>
              <a:t>MSSS</a:t>
            </a:r>
            <a:r>
              <a:rPr spc="-30" dirty="0"/>
              <a:t> </a:t>
            </a:r>
            <a:r>
              <a:rPr spc="-15" dirty="0"/>
              <a:t>2024</a:t>
            </a:r>
          </a:p>
        </p:txBody>
      </p:sp>
      <p:sp>
        <p:nvSpPr>
          <p:cNvPr id="23" name="object 23"/>
          <p:cNvSpPr txBox="1"/>
          <p:nvPr/>
        </p:nvSpPr>
        <p:spPr>
          <a:xfrm>
            <a:off x="4339476" y="3351784"/>
            <a:ext cx="213995" cy="102235"/>
          </a:xfrm>
          <a:prstGeom prst="rect">
            <a:avLst/>
          </a:prstGeom>
        </p:spPr>
        <p:txBody>
          <a:bodyPr vert="horz" wrap="square" lIns="0" tIns="0" rIns="0" bIns="0" rtlCol="0">
            <a:spAutoFit/>
          </a:bodyPr>
          <a:lstStyle/>
          <a:p>
            <a:pPr marL="12700">
              <a:lnSpc>
                <a:spcPts val="675"/>
              </a:lnSpc>
            </a:pPr>
            <a:r>
              <a:rPr sz="600" spc="-15" dirty="0">
                <a:solidFill>
                  <a:srgbClr val="FFFFFF"/>
                </a:solidFill>
                <a:latin typeface="Tahoma"/>
                <a:cs typeface="Tahoma"/>
              </a:rPr>
              <a:t>5</a:t>
            </a:r>
            <a:r>
              <a:rPr sz="600" spc="-85" dirty="0">
                <a:solidFill>
                  <a:srgbClr val="FFFFFF"/>
                </a:solidFill>
                <a:latin typeface="Tahoma"/>
                <a:cs typeface="Tahoma"/>
              </a:rPr>
              <a:t> </a:t>
            </a:r>
            <a:r>
              <a:rPr sz="600" spc="85" dirty="0">
                <a:solidFill>
                  <a:srgbClr val="FFFFFF"/>
                </a:solidFill>
                <a:latin typeface="Tahoma"/>
                <a:cs typeface="Tahoma"/>
              </a:rPr>
              <a:t>/</a:t>
            </a:r>
            <a:r>
              <a:rPr sz="600" spc="-85" dirty="0">
                <a:solidFill>
                  <a:srgbClr val="FFFFFF"/>
                </a:solidFill>
                <a:latin typeface="Tahoma"/>
                <a:cs typeface="Tahoma"/>
              </a:rPr>
              <a:t> </a:t>
            </a:r>
            <a:r>
              <a:rPr sz="600" spc="-15" dirty="0">
                <a:solidFill>
                  <a:srgbClr val="FFFFFF"/>
                </a:solidFill>
                <a:latin typeface="Tahoma"/>
                <a:cs typeface="Tahoma"/>
              </a:rPr>
              <a:t>12</a:t>
            </a:r>
            <a:endParaRPr sz="600">
              <a:latin typeface="Tahoma"/>
              <a:cs typeface="Tahoma"/>
            </a:endParaRPr>
          </a:p>
        </p:txBody>
      </p:sp>
      <p:pic>
        <p:nvPicPr>
          <p:cNvPr id="25" name="Picture 24">
            <a:extLst>
              <a:ext uri="{FF2B5EF4-FFF2-40B4-BE49-F238E27FC236}">
                <a16:creationId xmlns:a16="http://schemas.microsoft.com/office/drawing/2014/main" id="{2A419182-68BD-7EB9-6059-97D166B5223C}"/>
              </a:ext>
            </a:extLst>
          </p:cNvPr>
          <p:cNvPicPr>
            <a:picLocks noChangeAspect="1"/>
          </p:cNvPicPr>
          <p:nvPr/>
        </p:nvPicPr>
        <p:blipFill>
          <a:blip r:embed="rId4"/>
          <a:stretch>
            <a:fillRect/>
          </a:stretch>
        </p:blipFill>
        <p:spPr>
          <a:xfrm>
            <a:off x="-2083" y="1000960"/>
            <a:ext cx="4610100" cy="727713"/>
          </a:xfrm>
          <a:prstGeom prst="rect">
            <a:avLst/>
          </a:prstGeom>
        </p:spPr>
      </p:pic>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59878"/>
            <a:ext cx="1229360" cy="244475"/>
          </a:xfrm>
          <a:prstGeom prst="rect">
            <a:avLst/>
          </a:prstGeom>
        </p:spPr>
        <p:txBody>
          <a:bodyPr vert="horz" wrap="square" lIns="0" tIns="17145" rIns="0" bIns="0" rtlCol="0">
            <a:spAutoFit/>
          </a:bodyPr>
          <a:lstStyle/>
          <a:p>
            <a:pPr marL="12700">
              <a:lnSpc>
                <a:spcPct val="100000"/>
              </a:lnSpc>
              <a:spcBef>
                <a:spcPts val="135"/>
              </a:spcBef>
            </a:pPr>
            <a:r>
              <a:rPr sz="1400" spc="-40" dirty="0">
                <a:solidFill>
                  <a:srgbClr val="FFFFFF"/>
                </a:solidFill>
                <a:latin typeface="Tahoma"/>
                <a:cs typeface="Tahoma"/>
              </a:rPr>
              <a:t>Number</a:t>
            </a:r>
            <a:r>
              <a:rPr sz="1400" spc="-35" dirty="0">
                <a:solidFill>
                  <a:srgbClr val="FFFFFF"/>
                </a:solidFill>
                <a:latin typeface="Tahoma"/>
                <a:cs typeface="Tahoma"/>
              </a:rPr>
              <a:t> </a:t>
            </a:r>
            <a:r>
              <a:rPr sz="1400" spc="-40" dirty="0">
                <a:solidFill>
                  <a:srgbClr val="FFFFFF"/>
                </a:solidFill>
                <a:latin typeface="Tahoma"/>
                <a:cs typeface="Tahoma"/>
              </a:rPr>
              <a:t>Density</a:t>
            </a:r>
            <a:endParaRPr sz="1400">
              <a:latin typeface="Tahoma"/>
              <a:cs typeface="Tahoma"/>
            </a:endParaRPr>
          </a:p>
        </p:txBody>
      </p:sp>
      <p:sp>
        <p:nvSpPr>
          <p:cNvPr id="3" name="object 3"/>
          <p:cNvSpPr txBox="1"/>
          <p:nvPr/>
        </p:nvSpPr>
        <p:spPr>
          <a:xfrm>
            <a:off x="100444" y="1082673"/>
            <a:ext cx="409575" cy="191770"/>
          </a:xfrm>
          <a:prstGeom prst="rect">
            <a:avLst/>
          </a:prstGeom>
        </p:spPr>
        <p:txBody>
          <a:bodyPr vert="horz" wrap="square" lIns="0" tIns="11430" rIns="0" bIns="0" rtlCol="0">
            <a:spAutoFit/>
          </a:bodyPr>
          <a:lstStyle/>
          <a:p>
            <a:pPr marL="38100">
              <a:lnSpc>
                <a:spcPct val="100000"/>
              </a:lnSpc>
              <a:spcBef>
                <a:spcPts val="90"/>
              </a:spcBef>
            </a:pPr>
            <a:r>
              <a:rPr sz="1650" i="1" spc="-15" baseline="7575" dirty="0">
                <a:latin typeface="Arial"/>
                <a:cs typeface="Arial"/>
              </a:rPr>
              <a:t>V</a:t>
            </a:r>
            <a:r>
              <a:rPr sz="800" i="1" spc="-15" dirty="0">
                <a:latin typeface="Arial"/>
                <a:cs typeface="Arial"/>
              </a:rPr>
              <a:t>max</a:t>
            </a:r>
            <a:r>
              <a:rPr sz="800" i="1" spc="-100" dirty="0">
                <a:latin typeface="Arial"/>
                <a:cs typeface="Arial"/>
              </a:rPr>
              <a:t> </a:t>
            </a:r>
            <a:r>
              <a:rPr sz="1650" spc="-135" baseline="7575" dirty="0">
                <a:latin typeface="Tahoma"/>
                <a:cs typeface="Tahoma"/>
              </a:rPr>
              <a:t>:</a:t>
            </a:r>
            <a:endParaRPr sz="1650" baseline="7575">
              <a:latin typeface="Tahoma"/>
              <a:cs typeface="Tahoma"/>
            </a:endParaRPr>
          </a:p>
        </p:txBody>
      </p:sp>
      <p:sp>
        <p:nvSpPr>
          <p:cNvPr id="4" name="object 4"/>
          <p:cNvSpPr txBox="1"/>
          <p:nvPr/>
        </p:nvSpPr>
        <p:spPr>
          <a:xfrm>
            <a:off x="1175080" y="1285264"/>
            <a:ext cx="118110"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Arial"/>
                <a:cs typeface="Arial"/>
              </a:rPr>
              <a:t>V</a:t>
            </a:r>
            <a:endParaRPr sz="1100" dirty="0">
              <a:latin typeface="Arial"/>
              <a:cs typeface="Arial"/>
            </a:endParaRPr>
          </a:p>
        </p:txBody>
      </p:sp>
      <p:sp>
        <p:nvSpPr>
          <p:cNvPr id="5" name="object 5"/>
          <p:cNvSpPr txBox="1"/>
          <p:nvPr/>
        </p:nvSpPr>
        <p:spPr>
          <a:xfrm>
            <a:off x="1267447" y="1344243"/>
            <a:ext cx="276860" cy="147320"/>
          </a:xfrm>
          <a:prstGeom prst="rect">
            <a:avLst/>
          </a:prstGeom>
        </p:spPr>
        <p:txBody>
          <a:bodyPr vert="horz" wrap="square" lIns="0" tIns="12065" rIns="0" bIns="0" rtlCol="0">
            <a:spAutoFit/>
          </a:bodyPr>
          <a:lstStyle/>
          <a:p>
            <a:pPr marL="12700">
              <a:lnSpc>
                <a:spcPct val="100000"/>
              </a:lnSpc>
              <a:spcBef>
                <a:spcPts val="95"/>
              </a:spcBef>
            </a:pPr>
            <a:r>
              <a:rPr sz="800" i="1" spc="-20" dirty="0">
                <a:latin typeface="Arial"/>
                <a:cs typeface="Arial"/>
              </a:rPr>
              <a:t>ma</a:t>
            </a:r>
            <a:r>
              <a:rPr sz="800" i="1" spc="55" dirty="0">
                <a:latin typeface="Arial"/>
                <a:cs typeface="Arial"/>
              </a:rPr>
              <a:t>x</a:t>
            </a:r>
            <a:r>
              <a:rPr sz="800" i="1" spc="-5" dirty="0">
                <a:latin typeface="Sitka Text"/>
                <a:cs typeface="Sitka Text"/>
              </a:rPr>
              <a:t>,</a:t>
            </a:r>
            <a:r>
              <a:rPr sz="800" i="1" spc="20" dirty="0">
                <a:latin typeface="Arial"/>
                <a:cs typeface="Arial"/>
              </a:rPr>
              <a:t>i</a:t>
            </a:r>
            <a:endParaRPr sz="800" dirty="0">
              <a:latin typeface="Arial"/>
              <a:cs typeface="Arial"/>
            </a:endParaRPr>
          </a:p>
        </p:txBody>
      </p:sp>
      <p:sp>
        <p:nvSpPr>
          <p:cNvPr id="6" name="object 6"/>
          <p:cNvSpPr txBox="1"/>
          <p:nvPr/>
        </p:nvSpPr>
        <p:spPr>
          <a:xfrm>
            <a:off x="1735112" y="1191538"/>
            <a:ext cx="95250" cy="191770"/>
          </a:xfrm>
          <a:prstGeom prst="rect">
            <a:avLst/>
          </a:prstGeom>
        </p:spPr>
        <p:txBody>
          <a:bodyPr vert="horz" wrap="square" lIns="0" tIns="11430" rIns="0" bIns="0" rtlCol="0">
            <a:spAutoFit/>
          </a:bodyPr>
          <a:lstStyle/>
          <a:p>
            <a:pPr marL="12700">
              <a:lnSpc>
                <a:spcPct val="100000"/>
              </a:lnSpc>
              <a:spcBef>
                <a:spcPts val="90"/>
              </a:spcBef>
            </a:pPr>
            <a:r>
              <a:rPr sz="1100" u="sng" spc="-55" dirty="0">
                <a:uFill>
                  <a:solidFill>
                    <a:srgbClr val="000000"/>
                  </a:solidFill>
                </a:uFill>
                <a:latin typeface="Tahoma"/>
                <a:cs typeface="Tahoma"/>
              </a:rPr>
              <a:t>4</a:t>
            </a:r>
            <a:endParaRPr sz="1100">
              <a:latin typeface="Tahoma"/>
              <a:cs typeface="Tahoma"/>
            </a:endParaRPr>
          </a:p>
        </p:txBody>
      </p:sp>
      <p:sp>
        <p:nvSpPr>
          <p:cNvPr id="7" name="object 7"/>
          <p:cNvSpPr txBox="1"/>
          <p:nvPr/>
        </p:nvSpPr>
        <p:spPr>
          <a:xfrm>
            <a:off x="1735112" y="1380298"/>
            <a:ext cx="95250" cy="191770"/>
          </a:xfrm>
          <a:prstGeom prst="rect">
            <a:avLst/>
          </a:prstGeom>
        </p:spPr>
        <p:txBody>
          <a:bodyPr vert="horz" wrap="square" lIns="0" tIns="11430" rIns="0" bIns="0" rtlCol="0">
            <a:spAutoFit/>
          </a:bodyPr>
          <a:lstStyle/>
          <a:p>
            <a:pPr marL="12700">
              <a:lnSpc>
                <a:spcPct val="100000"/>
              </a:lnSpc>
              <a:spcBef>
                <a:spcPts val="90"/>
              </a:spcBef>
            </a:pPr>
            <a:r>
              <a:rPr sz="1100" spc="-55" dirty="0">
                <a:latin typeface="Tahoma"/>
                <a:cs typeface="Tahoma"/>
              </a:rPr>
              <a:t>3</a:t>
            </a:r>
            <a:endParaRPr sz="1100">
              <a:latin typeface="Tahoma"/>
              <a:cs typeface="Tahoma"/>
            </a:endParaRPr>
          </a:p>
        </p:txBody>
      </p:sp>
      <p:sp>
        <p:nvSpPr>
          <p:cNvPr id="8" name="object 8"/>
          <p:cNvSpPr txBox="1"/>
          <p:nvPr/>
        </p:nvSpPr>
        <p:spPr>
          <a:xfrm>
            <a:off x="1926602" y="1173047"/>
            <a:ext cx="88900" cy="191770"/>
          </a:xfrm>
          <a:prstGeom prst="rect">
            <a:avLst/>
          </a:prstGeom>
        </p:spPr>
        <p:txBody>
          <a:bodyPr vert="horz" wrap="square" lIns="0" tIns="11430" rIns="0" bIns="0" rtlCol="0">
            <a:spAutoFit/>
          </a:bodyPr>
          <a:lstStyle/>
          <a:p>
            <a:pPr marL="12700">
              <a:lnSpc>
                <a:spcPct val="100000"/>
              </a:lnSpc>
              <a:spcBef>
                <a:spcPts val="90"/>
              </a:spcBef>
            </a:pPr>
            <a:r>
              <a:rPr sz="1100" spc="150" dirty="0">
                <a:latin typeface="Lucida Sans Unicode"/>
                <a:cs typeface="Lucida Sans Unicode"/>
              </a:rPr>
              <a:t> </a:t>
            </a:r>
            <a:endParaRPr sz="1100">
              <a:latin typeface="Lucida Sans Unicode"/>
              <a:cs typeface="Lucida Sans Unicode"/>
            </a:endParaRPr>
          </a:p>
        </p:txBody>
      </p:sp>
      <p:sp>
        <p:nvSpPr>
          <p:cNvPr id="9" name="object 9"/>
          <p:cNvSpPr txBox="1"/>
          <p:nvPr/>
        </p:nvSpPr>
        <p:spPr>
          <a:xfrm>
            <a:off x="1573682" y="1285264"/>
            <a:ext cx="542290" cy="191770"/>
          </a:xfrm>
          <a:prstGeom prst="rect">
            <a:avLst/>
          </a:prstGeom>
        </p:spPr>
        <p:txBody>
          <a:bodyPr vert="horz" wrap="square" lIns="0" tIns="11430" rIns="0" bIns="0" rtlCol="0">
            <a:spAutoFit/>
          </a:bodyPr>
          <a:lstStyle/>
          <a:p>
            <a:pPr marL="12700">
              <a:lnSpc>
                <a:spcPct val="100000"/>
              </a:lnSpc>
              <a:spcBef>
                <a:spcPts val="90"/>
              </a:spcBef>
              <a:tabLst>
                <a:tab pos="258445" algn="l"/>
              </a:tabLst>
            </a:pPr>
            <a:r>
              <a:rPr sz="1100" spc="45" dirty="0">
                <a:latin typeface="Tahoma"/>
                <a:cs typeface="Tahoma"/>
              </a:rPr>
              <a:t>=	</a:t>
            </a:r>
            <a:r>
              <a:rPr sz="1100" i="1" spc="10" dirty="0">
                <a:latin typeface="Calibri"/>
                <a:cs typeface="Calibri"/>
              </a:rPr>
              <a:t>π </a:t>
            </a:r>
            <a:r>
              <a:rPr sz="1100" i="1" spc="125" dirty="0">
                <a:latin typeface="Calibri"/>
                <a:cs typeface="Calibri"/>
              </a:rPr>
              <a:t> </a:t>
            </a:r>
            <a:r>
              <a:rPr sz="1100" i="1" spc="-10" dirty="0">
                <a:latin typeface="Arial"/>
                <a:cs typeface="Arial"/>
              </a:rPr>
              <a:t>D</a:t>
            </a:r>
            <a:endParaRPr sz="1100" dirty="0">
              <a:latin typeface="Arial"/>
              <a:cs typeface="Arial"/>
            </a:endParaRPr>
          </a:p>
        </p:txBody>
      </p:sp>
      <p:sp>
        <p:nvSpPr>
          <p:cNvPr id="10" name="object 10"/>
          <p:cNvSpPr txBox="1"/>
          <p:nvPr/>
        </p:nvSpPr>
        <p:spPr>
          <a:xfrm>
            <a:off x="2100630" y="1265388"/>
            <a:ext cx="551180" cy="147320"/>
          </a:xfrm>
          <a:prstGeom prst="rect">
            <a:avLst/>
          </a:prstGeom>
        </p:spPr>
        <p:txBody>
          <a:bodyPr vert="horz" wrap="square" lIns="0" tIns="12065" rIns="0" bIns="0" rtlCol="0">
            <a:spAutoFit/>
          </a:bodyPr>
          <a:lstStyle/>
          <a:p>
            <a:pPr marL="12700">
              <a:lnSpc>
                <a:spcPct val="100000"/>
              </a:lnSpc>
              <a:spcBef>
                <a:spcPts val="95"/>
              </a:spcBef>
              <a:tabLst>
                <a:tab pos="483870" algn="l"/>
              </a:tabLst>
            </a:pPr>
            <a:r>
              <a:rPr sz="800" spc="-15" dirty="0">
                <a:latin typeface="Tahoma"/>
                <a:cs typeface="Tahoma"/>
              </a:rPr>
              <a:t>3	3</a:t>
            </a:r>
            <a:endParaRPr sz="800">
              <a:latin typeface="Tahoma"/>
              <a:cs typeface="Tahoma"/>
            </a:endParaRPr>
          </a:p>
        </p:txBody>
      </p:sp>
      <p:sp>
        <p:nvSpPr>
          <p:cNvPr id="11" name="object 11"/>
          <p:cNvSpPr txBox="1"/>
          <p:nvPr/>
        </p:nvSpPr>
        <p:spPr>
          <a:xfrm>
            <a:off x="2090166" y="1356841"/>
            <a:ext cx="664210" cy="147320"/>
          </a:xfrm>
          <a:prstGeom prst="rect">
            <a:avLst/>
          </a:prstGeom>
        </p:spPr>
        <p:txBody>
          <a:bodyPr vert="horz" wrap="square" lIns="0" tIns="12065" rIns="0" bIns="0" rtlCol="0">
            <a:spAutoFit/>
          </a:bodyPr>
          <a:lstStyle/>
          <a:p>
            <a:pPr marL="12700">
              <a:lnSpc>
                <a:spcPct val="100000"/>
              </a:lnSpc>
              <a:spcBef>
                <a:spcPts val="95"/>
              </a:spcBef>
              <a:tabLst>
                <a:tab pos="483870" algn="l"/>
              </a:tabLst>
            </a:pPr>
            <a:r>
              <a:rPr sz="800" i="1" spc="-15" dirty="0">
                <a:latin typeface="Arial"/>
                <a:cs typeface="Arial"/>
              </a:rPr>
              <a:t>max	</a:t>
            </a:r>
            <a:r>
              <a:rPr sz="800" i="1" spc="5" dirty="0">
                <a:latin typeface="Arial"/>
                <a:cs typeface="Arial"/>
              </a:rPr>
              <a:t>min</a:t>
            </a:r>
            <a:endParaRPr sz="800" dirty="0">
              <a:latin typeface="Arial"/>
              <a:cs typeface="Arial"/>
            </a:endParaRPr>
          </a:p>
        </p:txBody>
      </p:sp>
      <p:sp>
        <p:nvSpPr>
          <p:cNvPr id="12" name="object 12"/>
          <p:cNvSpPr txBox="1"/>
          <p:nvPr/>
        </p:nvSpPr>
        <p:spPr>
          <a:xfrm>
            <a:off x="2736380" y="1173047"/>
            <a:ext cx="88900" cy="191770"/>
          </a:xfrm>
          <a:prstGeom prst="rect">
            <a:avLst/>
          </a:prstGeom>
        </p:spPr>
        <p:txBody>
          <a:bodyPr vert="horz" wrap="square" lIns="0" tIns="11430" rIns="0" bIns="0" rtlCol="0">
            <a:spAutoFit/>
          </a:bodyPr>
          <a:lstStyle/>
          <a:p>
            <a:pPr marL="12700">
              <a:lnSpc>
                <a:spcPct val="100000"/>
              </a:lnSpc>
              <a:spcBef>
                <a:spcPts val="90"/>
              </a:spcBef>
            </a:pPr>
            <a:r>
              <a:rPr sz="1100" spc="150" dirty="0">
                <a:latin typeface="Lucida Sans Unicode"/>
                <a:cs typeface="Lucida Sans Unicode"/>
              </a:rPr>
              <a:t> </a:t>
            </a:r>
            <a:endParaRPr sz="1100">
              <a:latin typeface="Lucida Sans Unicode"/>
              <a:cs typeface="Lucida Sans Unicode"/>
            </a:endParaRPr>
          </a:p>
        </p:txBody>
      </p:sp>
      <p:sp>
        <p:nvSpPr>
          <p:cNvPr id="13" name="object 13"/>
          <p:cNvSpPr txBox="1"/>
          <p:nvPr/>
        </p:nvSpPr>
        <p:spPr>
          <a:xfrm>
            <a:off x="2323160" y="1285264"/>
            <a:ext cx="640715" cy="191770"/>
          </a:xfrm>
          <a:prstGeom prst="rect">
            <a:avLst/>
          </a:prstGeom>
        </p:spPr>
        <p:txBody>
          <a:bodyPr vert="horz" wrap="square" lIns="0" tIns="11430" rIns="0" bIns="0" rtlCol="0">
            <a:spAutoFit/>
          </a:bodyPr>
          <a:lstStyle/>
          <a:p>
            <a:pPr marL="12700">
              <a:lnSpc>
                <a:spcPct val="100000"/>
              </a:lnSpc>
              <a:spcBef>
                <a:spcPts val="90"/>
              </a:spcBef>
              <a:tabLst>
                <a:tab pos="520065" algn="l"/>
              </a:tabLst>
            </a:pPr>
            <a:r>
              <a:rPr sz="1100" i="1" spc="-254" dirty="0">
                <a:latin typeface="Verdana"/>
                <a:cs typeface="Verdana"/>
              </a:rPr>
              <a:t>—</a:t>
            </a:r>
            <a:r>
              <a:rPr sz="1100" i="1" spc="-145" dirty="0">
                <a:latin typeface="Verdana"/>
                <a:cs typeface="Verdana"/>
              </a:rPr>
              <a:t> </a:t>
            </a:r>
            <a:r>
              <a:rPr sz="1100" i="1" spc="-10" dirty="0">
                <a:latin typeface="Arial"/>
                <a:cs typeface="Arial"/>
              </a:rPr>
              <a:t>D</a:t>
            </a:r>
            <a:r>
              <a:rPr sz="1100" i="1" dirty="0">
                <a:latin typeface="Arial"/>
                <a:cs typeface="Arial"/>
              </a:rPr>
              <a:t>	</a:t>
            </a:r>
            <a:r>
              <a:rPr sz="1100" i="1" spc="-55" dirty="0">
                <a:latin typeface="Verdana"/>
                <a:cs typeface="Verdana"/>
              </a:rPr>
              <a:t>×</a:t>
            </a:r>
            <a:endParaRPr sz="1100">
              <a:latin typeface="Verdana"/>
              <a:cs typeface="Verdana"/>
            </a:endParaRPr>
          </a:p>
        </p:txBody>
      </p:sp>
      <p:sp>
        <p:nvSpPr>
          <p:cNvPr id="14" name="object 14"/>
          <p:cNvSpPr txBox="1"/>
          <p:nvPr/>
        </p:nvSpPr>
        <p:spPr>
          <a:xfrm>
            <a:off x="2984398" y="1169032"/>
            <a:ext cx="433705" cy="403225"/>
          </a:xfrm>
          <a:prstGeom prst="rect">
            <a:avLst/>
          </a:prstGeom>
        </p:spPr>
        <p:txBody>
          <a:bodyPr vert="horz" wrap="square" lIns="0" tIns="33655" rIns="0" bIns="0" rtlCol="0">
            <a:spAutoFit/>
          </a:bodyPr>
          <a:lstStyle/>
          <a:p>
            <a:pPr marL="12700">
              <a:lnSpc>
                <a:spcPct val="100000"/>
              </a:lnSpc>
              <a:spcBef>
                <a:spcPts val="265"/>
              </a:spcBef>
              <a:tabLst>
                <a:tab pos="420370" algn="l"/>
              </a:tabLst>
            </a:pPr>
            <a:r>
              <a:rPr sz="1100" u="sng" spc="-5" dirty="0">
                <a:uFill>
                  <a:solidFill>
                    <a:srgbClr val="000000"/>
                  </a:solidFill>
                </a:uFill>
                <a:latin typeface="Times New Roman"/>
                <a:cs typeface="Times New Roman"/>
              </a:rPr>
              <a:t>    </a:t>
            </a:r>
            <a:r>
              <a:rPr sz="1100" u="sng" spc="-135" dirty="0">
                <a:uFill>
                  <a:solidFill>
                    <a:srgbClr val="000000"/>
                  </a:solidFill>
                </a:uFill>
                <a:latin typeface="Times New Roman"/>
                <a:cs typeface="Times New Roman"/>
              </a:rPr>
              <a:t> </a:t>
            </a:r>
            <a:r>
              <a:rPr sz="1100" i="1" u="sng" spc="-10" dirty="0">
                <a:uFill>
                  <a:solidFill>
                    <a:srgbClr val="000000"/>
                  </a:solidFill>
                </a:uFill>
                <a:latin typeface="Arial"/>
                <a:cs typeface="Arial"/>
              </a:rPr>
              <a:t>A	</a:t>
            </a:r>
            <a:endParaRPr sz="1100" dirty="0">
              <a:latin typeface="Arial"/>
              <a:cs typeface="Arial"/>
            </a:endParaRPr>
          </a:p>
          <a:p>
            <a:pPr marL="12700">
              <a:lnSpc>
                <a:spcPct val="100000"/>
              </a:lnSpc>
              <a:spcBef>
                <a:spcPts val="170"/>
              </a:spcBef>
            </a:pPr>
            <a:r>
              <a:rPr sz="1100" spc="-55" dirty="0">
                <a:latin typeface="Tahoma"/>
                <a:cs typeface="Tahoma"/>
              </a:rPr>
              <a:t>41</a:t>
            </a:r>
            <a:r>
              <a:rPr sz="1100" i="1" spc="25" dirty="0">
                <a:latin typeface="Calibri"/>
                <a:cs typeface="Calibri"/>
              </a:rPr>
              <a:t>,</a:t>
            </a:r>
            <a:r>
              <a:rPr sz="1100" i="1" spc="-70" dirty="0">
                <a:latin typeface="Calibri"/>
                <a:cs typeface="Calibri"/>
              </a:rPr>
              <a:t> </a:t>
            </a:r>
            <a:r>
              <a:rPr sz="1100" spc="-55" dirty="0">
                <a:latin typeface="Tahoma"/>
                <a:cs typeface="Tahoma"/>
              </a:rPr>
              <a:t>253</a:t>
            </a:r>
            <a:endParaRPr sz="1100" dirty="0">
              <a:latin typeface="Tahoma"/>
              <a:cs typeface="Tahoma"/>
            </a:endParaRPr>
          </a:p>
        </p:txBody>
      </p:sp>
      <p:sp>
        <p:nvSpPr>
          <p:cNvPr id="15" name="object 15"/>
          <p:cNvSpPr txBox="1"/>
          <p:nvPr/>
        </p:nvSpPr>
        <p:spPr>
          <a:xfrm>
            <a:off x="4279722" y="1285264"/>
            <a:ext cx="202565" cy="191770"/>
          </a:xfrm>
          <a:prstGeom prst="rect">
            <a:avLst/>
          </a:prstGeom>
        </p:spPr>
        <p:txBody>
          <a:bodyPr vert="horz" wrap="square" lIns="0" tIns="11430" rIns="0" bIns="0" rtlCol="0">
            <a:spAutoFit/>
          </a:bodyPr>
          <a:lstStyle/>
          <a:p>
            <a:pPr marL="12700">
              <a:lnSpc>
                <a:spcPct val="100000"/>
              </a:lnSpc>
              <a:spcBef>
                <a:spcPts val="90"/>
              </a:spcBef>
            </a:pPr>
            <a:r>
              <a:rPr sz="1100" spc="-20" dirty="0">
                <a:latin typeface="Tahoma"/>
                <a:cs typeface="Tahoma"/>
              </a:rPr>
              <a:t>(1)</a:t>
            </a:r>
            <a:endParaRPr sz="1100">
              <a:latin typeface="Tahoma"/>
              <a:cs typeface="Tahoma"/>
            </a:endParaRPr>
          </a:p>
        </p:txBody>
      </p:sp>
      <p:sp>
        <p:nvSpPr>
          <p:cNvPr id="16" name="object 16"/>
          <p:cNvSpPr txBox="1"/>
          <p:nvPr/>
        </p:nvSpPr>
        <p:spPr>
          <a:xfrm>
            <a:off x="125844" y="1598344"/>
            <a:ext cx="1003300" cy="191770"/>
          </a:xfrm>
          <a:prstGeom prst="rect">
            <a:avLst/>
          </a:prstGeom>
        </p:spPr>
        <p:txBody>
          <a:bodyPr vert="horz" wrap="square" lIns="0" tIns="11430" rIns="0" bIns="0" rtlCol="0">
            <a:spAutoFit/>
          </a:bodyPr>
          <a:lstStyle/>
          <a:p>
            <a:pPr marL="12700">
              <a:lnSpc>
                <a:spcPct val="100000"/>
              </a:lnSpc>
              <a:spcBef>
                <a:spcPts val="90"/>
              </a:spcBef>
            </a:pPr>
            <a:r>
              <a:rPr sz="1100" spc="-35" dirty="0">
                <a:latin typeface="Tahoma"/>
                <a:cs typeface="Tahoma"/>
              </a:rPr>
              <a:t>Number</a:t>
            </a:r>
            <a:r>
              <a:rPr sz="1100" spc="-45" dirty="0">
                <a:latin typeface="Tahoma"/>
                <a:cs typeface="Tahoma"/>
              </a:rPr>
              <a:t> </a:t>
            </a:r>
            <a:r>
              <a:rPr sz="1100" spc="-40" dirty="0">
                <a:latin typeface="Tahoma"/>
                <a:cs typeface="Tahoma"/>
              </a:rPr>
              <a:t>Density:</a:t>
            </a:r>
            <a:endParaRPr sz="1100">
              <a:latin typeface="Tahoma"/>
              <a:cs typeface="Tahoma"/>
            </a:endParaRPr>
          </a:p>
        </p:txBody>
      </p:sp>
      <p:sp>
        <p:nvSpPr>
          <p:cNvPr id="17" name="object 17"/>
          <p:cNvSpPr txBox="1"/>
          <p:nvPr/>
        </p:nvSpPr>
        <p:spPr>
          <a:xfrm>
            <a:off x="1460601" y="1895270"/>
            <a:ext cx="570865" cy="191770"/>
          </a:xfrm>
          <a:prstGeom prst="rect">
            <a:avLst/>
          </a:prstGeom>
        </p:spPr>
        <p:txBody>
          <a:bodyPr vert="horz" wrap="square" lIns="0" tIns="11430" rIns="0" bIns="0" rtlCol="0">
            <a:spAutoFit/>
          </a:bodyPr>
          <a:lstStyle/>
          <a:p>
            <a:pPr marL="12700">
              <a:lnSpc>
                <a:spcPct val="100000"/>
              </a:lnSpc>
              <a:spcBef>
                <a:spcPts val="90"/>
              </a:spcBef>
            </a:pPr>
            <a:r>
              <a:rPr sz="1100" i="1" spc="-75" dirty="0">
                <a:latin typeface="Calibri"/>
                <a:cs typeface="Calibri"/>
              </a:rPr>
              <a:t>φ</a:t>
            </a:r>
            <a:r>
              <a:rPr sz="1100" dirty="0">
                <a:latin typeface="Tahoma"/>
                <a:cs typeface="Tahoma"/>
              </a:rPr>
              <a:t>(</a:t>
            </a:r>
            <a:r>
              <a:rPr sz="1100" i="1" spc="-25" dirty="0">
                <a:latin typeface="Arial"/>
                <a:cs typeface="Arial"/>
              </a:rPr>
              <a:t>L</a:t>
            </a:r>
            <a:r>
              <a:rPr sz="1100" i="1" spc="25" dirty="0">
                <a:latin typeface="Calibri"/>
                <a:cs typeface="Calibri"/>
              </a:rPr>
              <a:t>,</a:t>
            </a:r>
            <a:r>
              <a:rPr sz="1100" i="1" spc="-70" dirty="0">
                <a:latin typeface="Calibri"/>
                <a:cs typeface="Calibri"/>
              </a:rPr>
              <a:t> </a:t>
            </a:r>
            <a:r>
              <a:rPr sz="1100" i="1" spc="-80" dirty="0">
                <a:latin typeface="Arial"/>
                <a:cs typeface="Arial"/>
              </a:rPr>
              <a:t>z</a:t>
            </a:r>
            <a:r>
              <a:rPr sz="1100" i="1" spc="-210" dirty="0">
                <a:latin typeface="Arial"/>
                <a:cs typeface="Arial"/>
              </a:rPr>
              <a:t> </a:t>
            </a:r>
            <a:r>
              <a:rPr sz="1100" dirty="0">
                <a:latin typeface="Tahoma"/>
                <a:cs typeface="Tahoma"/>
              </a:rPr>
              <a:t>)</a:t>
            </a:r>
            <a:r>
              <a:rPr sz="1100" spc="-40" dirty="0">
                <a:latin typeface="Tahoma"/>
                <a:cs typeface="Tahoma"/>
              </a:rPr>
              <a:t> </a:t>
            </a:r>
            <a:r>
              <a:rPr sz="1100" spc="45" dirty="0">
                <a:latin typeface="Tahoma"/>
                <a:cs typeface="Tahoma"/>
              </a:rPr>
              <a:t>=</a:t>
            </a:r>
            <a:endParaRPr sz="1100">
              <a:latin typeface="Tahoma"/>
              <a:cs typeface="Tahoma"/>
            </a:endParaRPr>
          </a:p>
        </p:txBody>
      </p:sp>
      <p:sp>
        <p:nvSpPr>
          <p:cNvPr id="18" name="object 18"/>
          <p:cNvSpPr txBox="1"/>
          <p:nvPr/>
        </p:nvSpPr>
        <p:spPr>
          <a:xfrm>
            <a:off x="2059787" y="1990304"/>
            <a:ext cx="435609" cy="191770"/>
          </a:xfrm>
          <a:prstGeom prst="rect">
            <a:avLst/>
          </a:prstGeom>
        </p:spPr>
        <p:txBody>
          <a:bodyPr vert="horz" wrap="square" lIns="0" tIns="11430" rIns="0" bIns="0" rtlCol="0">
            <a:spAutoFit/>
          </a:bodyPr>
          <a:lstStyle/>
          <a:p>
            <a:pPr marL="12700">
              <a:lnSpc>
                <a:spcPct val="100000"/>
              </a:lnSpc>
              <a:spcBef>
                <a:spcPts val="90"/>
              </a:spcBef>
            </a:pPr>
            <a:r>
              <a:rPr sz="1100" spc="225" dirty="0">
                <a:latin typeface="Tahoma"/>
                <a:cs typeface="Tahoma"/>
              </a:rPr>
              <a:t>∆</a:t>
            </a:r>
            <a:r>
              <a:rPr sz="1100" spc="-165" dirty="0">
                <a:latin typeface="Tahoma"/>
                <a:cs typeface="Tahoma"/>
              </a:rPr>
              <a:t> </a:t>
            </a:r>
            <a:r>
              <a:rPr sz="1100" spc="-40" dirty="0">
                <a:latin typeface="Tahoma"/>
                <a:cs typeface="Tahoma"/>
              </a:rPr>
              <a:t>log</a:t>
            </a:r>
            <a:r>
              <a:rPr sz="1100" spc="-150" dirty="0">
                <a:latin typeface="Tahoma"/>
                <a:cs typeface="Tahoma"/>
              </a:rPr>
              <a:t> </a:t>
            </a:r>
            <a:r>
              <a:rPr sz="1100" i="1" spc="-25" dirty="0">
                <a:latin typeface="Arial"/>
                <a:cs typeface="Arial"/>
              </a:rPr>
              <a:t>L</a:t>
            </a:r>
            <a:endParaRPr sz="1100">
              <a:latin typeface="Arial"/>
              <a:cs typeface="Arial"/>
            </a:endParaRPr>
          </a:p>
        </p:txBody>
      </p:sp>
      <p:sp>
        <p:nvSpPr>
          <p:cNvPr id="19" name="object 19"/>
          <p:cNvSpPr txBox="1"/>
          <p:nvPr/>
        </p:nvSpPr>
        <p:spPr>
          <a:xfrm>
            <a:off x="2566377" y="1759418"/>
            <a:ext cx="101600" cy="147320"/>
          </a:xfrm>
          <a:prstGeom prst="rect">
            <a:avLst/>
          </a:prstGeom>
        </p:spPr>
        <p:txBody>
          <a:bodyPr vert="horz" wrap="square" lIns="0" tIns="12065" rIns="0" bIns="0" rtlCol="0">
            <a:spAutoFit/>
          </a:bodyPr>
          <a:lstStyle/>
          <a:p>
            <a:pPr marL="12700">
              <a:lnSpc>
                <a:spcPct val="100000"/>
              </a:lnSpc>
              <a:spcBef>
                <a:spcPts val="95"/>
              </a:spcBef>
            </a:pPr>
            <a:r>
              <a:rPr sz="800" i="1" spc="20" dirty="0">
                <a:latin typeface="Arial"/>
                <a:cs typeface="Arial"/>
              </a:rPr>
              <a:t>N</a:t>
            </a:r>
            <a:endParaRPr sz="800">
              <a:latin typeface="Arial"/>
              <a:cs typeface="Arial"/>
            </a:endParaRPr>
          </a:p>
        </p:txBody>
      </p:sp>
      <p:sp>
        <p:nvSpPr>
          <p:cNvPr id="20" name="object 20"/>
          <p:cNvSpPr txBox="1"/>
          <p:nvPr/>
        </p:nvSpPr>
        <p:spPr>
          <a:xfrm>
            <a:off x="2508313" y="1763647"/>
            <a:ext cx="226060" cy="191770"/>
          </a:xfrm>
          <a:prstGeom prst="rect">
            <a:avLst/>
          </a:prstGeom>
        </p:spPr>
        <p:txBody>
          <a:bodyPr vert="horz" wrap="square" lIns="0" tIns="11430" rIns="0" bIns="0" rtlCol="0">
            <a:spAutoFit/>
          </a:bodyPr>
          <a:lstStyle/>
          <a:p>
            <a:pPr marL="12700">
              <a:lnSpc>
                <a:spcPct val="100000"/>
              </a:lnSpc>
              <a:spcBef>
                <a:spcPts val="90"/>
              </a:spcBef>
            </a:pPr>
            <a:r>
              <a:rPr sz="1100" spc="919" dirty="0">
                <a:latin typeface="Lucida Sans Unicode"/>
                <a:cs typeface="Lucida Sans Unicode"/>
              </a:rPr>
              <a:t>Σ</a:t>
            </a:r>
            <a:endParaRPr sz="1100">
              <a:latin typeface="Lucida Sans Unicode"/>
              <a:cs typeface="Lucida Sans Unicode"/>
            </a:endParaRPr>
          </a:p>
        </p:txBody>
      </p:sp>
      <p:sp>
        <p:nvSpPr>
          <p:cNvPr id="21" name="object 21"/>
          <p:cNvSpPr txBox="1"/>
          <p:nvPr/>
        </p:nvSpPr>
        <p:spPr>
          <a:xfrm>
            <a:off x="2059787" y="1801544"/>
            <a:ext cx="1072515" cy="191770"/>
          </a:xfrm>
          <a:prstGeom prst="rect">
            <a:avLst/>
          </a:prstGeom>
        </p:spPr>
        <p:txBody>
          <a:bodyPr vert="horz" wrap="square" lIns="0" tIns="11430" rIns="0" bIns="0" rtlCol="0">
            <a:spAutoFit/>
          </a:bodyPr>
          <a:lstStyle/>
          <a:p>
            <a:pPr marL="12700">
              <a:lnSpc>
                <a:spcPct val="100000"/>
              </a:lnSpc>
              <a:spcBef>
                <a:spcPts val="90"/>
              </a:spcBef>
              <a:tabLst>
                <a:tab pos="182880" algn="l"/>
                <a:tab pos="422275" algn="l"/>
                <a:tab pos="699135" algn="l"/>
                <a:tab pos="1059180" algn="l"/>
              </a:tabLst>
            </a:pPr>
            <a:r>
              <a:rPr sz="1100" u="sng" spc="-5" dirty="0">
                <a:uFill>
                  <a:solidFill>
                    <a:srgbClr val="000000"/>
                  </a:solidFill>
                </a:uFill>
                <a:latin typeface="Times New Roman"/>
                <a:cs typeface="Times New Roman"/>
              </a:rPr>
              <a:t> 	</a:t>
            </a:r>
            <a:r>
              <a:rPr sz="1100" u="sng" spc="-55" dirty="0">
                <a:uFill>
                  <a:solidFill>
                    <a:srgbClr val="000000"/>
                  </a:solidFill>
                </a:uFill>
                <a:latin typeface="Tahoma"/>
                <a:cs typeface="Tahoma"/>
              </a:rPr>
              <a:t>1	</a:t>
            </a:r>
            <a:r>
              <a:rPr sz="1100" spc="-55" dirty="0">
                <a:latin typeface="Tahoma"/>
                <a:cs typeface="Tahoma"/>
              </a:rPr>
              <a:t>	</a:t>
            </a:r>
            <a:r>
              <a:rPr sz="1100" u="sng" spc="-55" dirty="0">
                <a:uFill>
                  <a:solidFill>
                    <a:srgbClr val="000000"/>
                  </a:solidFill>
                </a:uFill>
                <a:latin typeface="Tahoma"/>
                <a:cs typeface="Tahoma"/>
              </a:rPr>
              <a:t>1	</a:t>
            </a:r>
            <a:endParaRPr sz="1100">
              <a:latin typeface="Tahoma"/>
              <a:cs typeface="Tahoma"/>
            </a:endParaRPr>
          </a:p>
        </p:txBody>
      </p:sp>
      <p:sp>
        <p:nvSpPr>
          <p:cNvPr id="22" name="object 22"/>
          <p:cNvSpPr txBox="1"/>
          <p:nvPr/>
        </p:nvSpPr>
        <p:spPr>
          <a:xfrm>
            <a:off x="2521839" y="2101251"/>
            <a:ext cx="198755" cy="147320"/>
          </a:xfrm>
          <a:prstGeom prst="rect">
            <a:avLst/>
          </a:prstGeom>
        </p:spPr>
        <p:txBody>
          <a:bodyPr vert="horz" wrap="square" lIns="0" tIns="12065" rIns="0" bIns="0" rtlCol="0">
            <a:spAutoFit/>
          </a:bodyPr>
          <a:lstStyle/>
          <a:p>
            <a:pPr marL="12700">
              <a:lnSpc>
                <a:spcPct val="100000"/>
              </a:lnSpc>
              <a:spcBef>
                <a:spcPts val="95"/>
              </a:spcBef>
            </a:pPr>
            <a:r>
              <a:rPr sz="800" i="1" spc="20" dirty="0">
                <a:latin typeface="Arial"/>
                <a:cs typeface="Arial"/>
              </a:rPr>
              <a:t>i</a:t>
            </a:r>
            <a:r>
              <a:rPr sz="800" i="1" spc="-145" dirty="0">
                <a:latin typeface="Arial"/>
                <a:cs typeface="Arial"/>
              </a:rPr>
              <a:t> </a:t>
            </a:r>
            <a:r>
              <a:rPr sz="800" spc="30" dirty="0">
                <a:latin typeface="Tahoma"/>
                <a:cs typeface="Tahoma"/>
              </a:rPr>
              <a:t>=1</a:t>
            </a:r>
            <a:endParaRPr sz="800">
              <a:latin typeface="Tahoma"/>
              <a:cs typeface="Tahoma"/>
            </a:endParaRPr>
          </a:p>
        </p:txBody>
      </p:sp>
      <p:sp>
        <p:nvSpPr>
          <p:cNvPr id="23" name="object 23"/>
          <p:cNvSpPr txBox="1"/>
          <p:nvPr/>
        </p:nvSpPr>
        <p:spPr>
          <a:xfrm>
            <a:off x="2721305" y="2011945"/>
            <a:ext cx="420370" cy="191770"/>
          </a:xfrm>
          <a:prstGeom prst="rect">
            <a:avLst/>
          </a:prstGeom>
        </p:spPr>
        <p:txBody>
          <a:bodyPr vert="horz" wrap="square" lIns="0" tIns="11430" rIns="0" bIns="0" rtlCol="0">
            <a:spAutoFit/>
          </a:bodyPr>
          <a:lstStyle/>
          <a:p>
            <a:pPr marL="38100">
              <a:lnSpc>
                <a:spcPct val="100000"/>
              </a:lnSpc>
              <a:spcBef>
                <a:spcPts val="90"/>
              </a:spcBef>
            </a:pPr>
            <a:r>
              <a:rPr sz="1650" i="1" spc="7" baseline="7575" dirty="0">
                <a:latin typeface="Arial"/>
                <a:cs typeface="Arial"/>
              </a:rPr>
              <a:t>V</a:t>
            </a:r>
            <a:r>
              <a:rPr sz="800" i="1" spc="5" dirty="0">
                <a:latin typeface="Arial"/>
                <a:cs typeface="Arial"/>
              </a:rPr>
              <a:t>max</a:t>
            </a:r>
            <a:r>
              <a:rPr sz="800" i="1" spc="5" dirty="0">
                <a:latin typeface="Sitka Text"/>
                <a:cs typeface="Sitka Text"/>
              </a:rPr>
              <a:t>,</a:t>
            </a:r>
            <a:r>
              <a:rPr sz="800" i="1" spc="5" dirty="0">
                <a:latin typeface="Arial"/>
                <a:cs typeface="Arial"/>
              </a:rPr>
              <a:t>i</a:t>
            </a:r>
            <a:endParaRPr sz="800">
              <a:latin typeface="Arial"/>
              <a:cs typeface="Arial"/>
            </a:endParaRPr>
          </a:p>
        </p:txBody>
      </p:sp>
      <p:sp>
        <p:nvSpPr>
          <p:cNvPr id="24" name="object 24"/>
          <p:cNvSpPr txBox="1"/>
          <p:nvPr/>
        </p:nvSpPr>
        <p:spPr>
          <a:xfrm>
            <a:off x="4279722" y="1895270"/>
            <a:ext cx="202565" cy="191770"/>
          </a:xfrm>
          <a:prstGeom prst="rect">
            <a:avLst/>
          </a:prstGeom>
        </p:spPr>
        <p:txBody>
          <a:bodyPr vert="horz" wrap="square" lIns="0" tIns="11430" rIns="0" bIns="0" rtlCol="0">
            <a:spAutoFit/>
          </a:bodyPr>
          <a:lstStyle/>
          <a:p>
            <a:pPr marL="12700">
              <a:lnSpc>
                <a:spcPct val="100000"/>
              </a:lnSpc>
              <a:spcBef>
                <a:spcPts val="90"/>
              </a:spcBef>
            </a:pPr>
            <a:r>
              <a:rPr sz="1100" spc="-20" dirty="0">
                <a:latin typeface="Tahoma"/>
                <a:cs typeface="Tahoma"/>
              </a:rPr>
              <a:t>(2)</a:t>
            </a:r>
            <a:endParaRPr sz="1100">
              <a:latin typeface="Tahoma"/>
              <a:cs typeface="Tahoma"/>
            </a:endParaRPr>
          </a:p>
        </p:txBody>
      </p:sp>
      <p:grpSp>
        <p:nvGrpSpPr>
          <p:cNvPr id="25" name="object 25"/>
          <p:cNvGrpSpPr/>
          <p:nvPr/>
        </p:nvGrpSpPr>
        <p:grpSpPr>
          <a:xfrm>
            <a:off x="0" y="3346348"/>
            <a:ext cx="4608195" cy="109855"/>
            <a:chOff x="0" y="3346348"/>
            <a:chExt cx="4608195" cy="109855"/>
          </a:xfrm>
        </p:grpSpPr>
        <p:sp>
          <p:nvSpPr>
            <p:cNvPr id="26" name="object 26"/>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27" name="object 27"/>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28" name="object 28"/>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29" name="object 29"/>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30" name="object 30"/>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3" action="ppaction://hlinksldjump"/>
              </a:rPr>
              <a:t>Luminosity</a:t>
            </a:r>
            <a:r>
              <a:rPr sz="600" spc="-10" dirty="0">
                <a:solidFill>
                  <a:srgbClr val="FFFFFF"/>
                </a:solidFill>
                <a:latin typeface="Tahoma"/>
                <a:cs typeface="Tahoma"/>
                <a:hlinkClick r:id="rId3" action="ppaction://hlinksldjump"/>
              </a:rPr>
              <a:t> </a:t>
            </a:r>
            <a:r>
              <a:rPr sz="600" dirty="0">
                <a:solidFill>
                  <a:srgbClr val="FFFFFF"/>
                </a:solidFill>
                <a:latin typeface="Tahoma"/>
                <a:cs typeface="Tahoma"/>
                <a:hlinkClick r:id="rId3" action="ppaction://hlinksldjump"/>
              </a:rPr>
              <a:t>Functions</a:t>
            </a:r>
            <a:endParaRPr sz="600">
              <a:latin typeface="Tahoma"/>
              <a:cs typeface="Tahoma"/>
            </a:endParaRPr>
          </a:p>
        </p:txBody>
      </p:sp>
      <p:sp>
        <p:nvSpPr>
          <p:cNvPr id="31" name="object 31"/>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spc="35" dirty="0"/>
              <a:t>MSSS</a:t>
            </a:r>
            <a:r>
              <a:rPr spc="-30" dirty="0"/>
              <a:t> </a:t>
            </a:r>
            <a:r>
              <a:rPr spc="-15" dirty="0"/>
              <a:t>2024</a:t>
            </a:r>
          </a:p>
        </p:txBody>
      </p:sp>
      <p:sp>
        <p:nvSpPr>
          <p:cNvPr id="32" name="object 32"/>
          <p:cNvSpPr txBox="1"/>
          <p:nvPr/>
        </p:nvSpPr>
        <p:spPr>
          <a:xfrm>
            <a:off x="4339476" y="3351784"/>
            <a:ext cx="213995" cy="102235"/>
          </a:xfrm>
          <a:prstGeom prst="rect">
            <a:avLst/>
          </a:prstGeom>
        </p:spPr>
        <p:txBody>
          <a:bodyPr vert="horz" wrap="square" lIns="0" tIns="0" rIns="0" bIns="0" rtlCol="0">
            <a:spAutoFit/>
          </a:bodyPr>
          <a:lstStyle/>
          <a:p>
            <a:pPr marL="12700">
              <a:lnSpc>
                <a:spcPts val="675"/>
              </a:lnSpc>
            </a:pPr>
            <a:r>
              <a:rPr sz="600" spc="-15" dirty="0">
                <a:solidFill>
                  <a:srgbClr val="FFFFFF"/>
                </a:solidFill>
                <a:latin typeface="Tahoma"/>
                <a:cs typeface="Tahoma"/>
              </a:rPr>
              <a:t>5</a:t>
            </a:r>
            <a:r>
              <a:rPr sz="600" spc="-85" dirty="0">
                <a:solidFill>
                  <a:srgbClr val="FFFFFF"/>
                </a:solidFill>
                <a:latin typeface="Tahoma"/>
                <a:cs typeface="Tahoma"/>
              </a:rPr>
              <a:t> </a:t>
            </a:r>
            <a:r>
              <a:rPr sz="600" spc="85" dirty="0">
                <a:solidFill>
                  <a:srgbClr val="FFFFFF"/>
                </a:solidFill>
                <a:latin typeface="Tahoma"/>
                <a:cs typeface="Tahoma"/>
              </a:rPr>
              <a:t>/</a:t>
            </a:r>
            <a:r>
              <a:rPr sz="600" spc="-85" dirty="0">
                <a:solidFill>
                  <a:srgbClr val="FFFFFF"/>
                </a:solidFill>
                <a:latin typeface="Tahoma"/>
                <a:cs typeface="Tahoma"/>
              </a:rPr>
              <a:t> </a:t>
            </a:r>
            <a:r>
              <a:rPr sz="600" spc="-15" dirty="0">
                <a:solidFill>
                  <a:srgbClr val="FFFFFF"/>
                </a:solidFill>
                <a:latin typeface="Tahoma"/>
                <a:cs typeface="Tahoma"/>
              </a:rPr>
              <a:t>12</a:t>
            </a:r>
            <a:endParaRPr sz="600">
              <a:latin typeface="Tahoma"/>
              <a:cs typeface="Tahoma"/>
            </a:endParaRPr>
          </a:p>
        </p:txBody>
      </p:sp>
      <p:pic>
        <p:nvPicPr>
          <p:cNvPr id="34" name="Picture 33">
            <a:extLst>
              <a:ext uri="{FF2B5EF4-FFF2-40B4-BE49-F238E27FC236}">
                <a16:creationId xmlns:a16="http://schemas.microsoft.com/office/drawing/2014/main" id="{AD558543-FDE6-8FA4-2D31-465640194A70}"/>
              </a:ext>
            </a:extLst>
          </p:cNvPr>
          <p:cNvPicPr>
            <a:picLocks noChangeAspect="1"/>
          </p:cNvPicPr>
          <p:nvPr/>
        </p:nvPicPr>
        <p:blipFill>
          <a:blip r:embed="rId4"/>
          <a:stretch>
            <a:fillRect/>
          </a:stretch>
        </p:blipFill>
        <p:spPr>
          <a:xfrm>
            <a:off x="0" y="983018"/>
            <a:ext cx="4610100" cy="1327378"/>
          </a:xfrm>
          <a:prstGeom prst="rect">
            <a:avLst/>
          </a:prstGeom>
        </p:spPr>
      </p:pic>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9878"/>
            <a:ext cx="2456180" cy="244475"/>
          </a:xfrm>
          <a:prstGeom prst="rect">
            <a:avLst/>
          </a:prstGeom>
        </p:spPr>
        <p:txBody>
          <a:bodyPr vert="horz" wrap="square" lIns="0" tIns="17145" rIns="0" bIns="0" rtlCol="0">
            <a:spAutoFit/>
          </a:bodyPr>
          <a:lstStyle/>
          <a:p>
            <a:pPr marL="12700">
              <a:lnSpc>
                <a:spcPct val="100000"/>
              </a:lnSpc>
              <a:spcBef>
                <a:spcPts val="135"/>
              </a:spcBef>
            </a:pPr>
            <a:r>
              <a:rPr sz="1400" spc="-25" dirty="0">
                <a:solidFill>
                  <a:srgbClr val="FFFFFF"/>
                </a:solidFill>
                <a:latin typeface="Tahoma"/>
                <a:cs typeface="Tahoma"/>
              </a:rPr>
              <a:t>Estimating</a:t>
            </a:r>
            <a:r>
              <a:rPr sz="1400" spc="45" dirty="0">
                <a:solidFill>
                  <a:srgbClr val="FFFFFF"/>
                </a:solidFill>
                <a:latin typeface="Tahoma"/>
                <a:cs typeface="Tahoma"/>
              </a:rPr>
              <a:t> </a:t>
            </a:r>
            <a:r>
              <a:rPr sz="1400" spc="-35" dirty="0">
                <a:solidFill>
                  <a:srgbClr val="FFFFFF"/>
                </a:solidFill>
                <a:latin typeface="Tahoma"/>
                <a:cs typeface="Tahoma"/>
              </a:rPr>
              <a:t>Luminosity</a:t>
            </a:r>
            <a:r>
              <a:rPr sz="1400" spc="45" dirty="0">
                <a:solidFill>
                  <a:srgbClr val="FFFFFF"/>
                </a:solidFill>
                <a:latin typeface="Tahoma"/>
                <a:cs typeface="Tahoma"/>
              </a:rPr>
              <a:t> </a:t>
            </a:r>
            <a:r>
              <a:rPr sz="1400" spc="-35" dirty="0">
                <a:solidFill>
                  <a:srgbClr val="FFFFFF"/>
                </a:solidFill>
                <a:latin typeface="Tahoma"/>
                <a:cs typeface="Tahoma"/>
              </a:rPr>
              <a:t>Functions</a:t>
            </a:r>
            <a:endParaRPr sz="1400">
              <a:latin typeface="Tahoma"/>
              <a:cs typeface="Tahoma"/>
            </a:endParaRPr>
          </a:p>
        </p:txBody>
      </p:sp>
      <p:pic>
        <p:nvPicPr>
          <p:cNvPr id="3" name="object 3"/>
          <p:cNvPicPr/>
          <p:nvPr/>
        </p:nvPicPr>
        <p:blipFill>
          <a:blip r:embed="rId3" cstate="print"/>
          <a:stretch>
            <a:fillRect/>
          </a:stretch>
        </p:blipFill>
        <p:spPr>
          <a:xfrm>
            <a:off x="170863" y="717677"/>
            <a:ext cx="4269401" cy="1789421"/>
          </a:xfrm>
          <a:prstGeom prst="rect">
            <a:avLst/>
          </a:prstGeom>
        </p:spPr>
      </p:pic>
      <p:sp>
        <p:nvSpPr>
          <p:cNvPr id="4" name="object 4"/>
          <p:cNvSpPr txBox="1"/>
          <p:nvPr/>
        </p:nvSpPr>
        <p:spPr>
          <a:xfrm>
            <a:off x="657796" y="2661912"/>
            <a:ext cx="3291840" cy="177800"/>
          </a:xfrm>
          <a:prstGeom prst="rect">
            <a:avLst/>
          </a:prstGeom>
        </p:spPr>
        <p:txBody>
          <a:bodyPr vert="horz" wrap="square" lIns="0" tIns="12065" rIns="0" bIns="0" rtlCol="0">
            <a:spAutoFit/>
          </a:bodyPr>
          <a:lstStyle/>
          <a:p>
            <a:pPr marL="12700">
              <a:lnSpc>
                <a:spcPct val="100000"/>
              </a:lnSpc>
              <a:spcBef>
                <a:spcPts val="95"/>
              </a:spcBef>
            </a:pPr>
            <a:r>
              <a:rPr sz="1000" spc="-25" dirty="0">
                <a:solidFill>
                  <a:srgbClr val="003B72"/>
                </a:solidFill>
                <a:latin typeface="Tahoma"/>
                <a:cs typeface="Tahoma"/>
              </a:rPr>
              <a:t>Figure</a:t>
            </a:r>
            <a:r>
              <a:rPr sz="1000" spc="15" dirty="0">
                <a:solidFill>
                  <a:srgbClr val="003B72"/>
                </a:solidFill>
                <a:latin typeface="Tahoma"/>
                <a:cs typeface="Tahoma"/>
              </a:rPr>
              <a:t> </a:t>
            </a:r>
            <a:r>
              <a:rPr sz="1000" spc="-65" dirty="0">
                <a:solidFill>
                  <a:srgbClr val="003B72"/>
                </a:solidFill>
                <a:latin typeface="Tahoma"/>
                <a:cs typeface="Tahoma"/>
              </a:rPr>
              <a:t>4:</a:t>
            </a:r>
            <a:r>
              <a:rPr sz="1000" spc="20" dirty="0">
                <a:solidFill>
                  <a:srgbClr val="003B72"/>
                </a:solidFill>
                <a:latin typeface="Tahoma"/>
                <a:cs typeface="Tahoma"/>
              </a:rPr>
              <a:t> </a:t>
            </a:r>
            <a:r>
              <a:rPr sz="1000" spc="-40" dirty="0">
                <a:latin typeface="Tahoma"/>
                <a:cs typeface="Tahoma"/>
              </a:rPr>
              <a:t>IR</a:t>
            </a:r>
            <a:r>
              <a:rPr sz="1000" spc="25" dirty="0">
                <a:latin typeface="Tahoma"/>
                <a:cs typeface="Tahoma"/>
              </a:rPr>
              <a:t> </a:t>
            </a:r>
            <a:r>
              <a:rPr sz="1000" spc="5" dirty="0">
                <a:latin typeface="Tahoma"/>
                <a:cs typeface="Tahoma"/>
              </a:rPr>
              <a:t>LFs</a:t>
            </a:r>
            <a:r>
              <a:rPr sz="1000" spc="20" dirty="0">
                <a:latin typeface="Tahoma"/>
                <a:cs typeface="Tahoma"/>
              </a:rPr>
              <a:t> </a:t>
            </a:r>
            <a:r>
              <a:rPr sz="1000" spc="-40" dirty="0">
                <a:latin typeface="Tahoma"/>
                <a:cs typeface="Tahoma"/>
              </a:rPr>
              <a:t>for</a:t>
            </a:r>
            <a:r>
              <a:rPr sz="1000" spc="20" dirty="0">
                <a:latin typeface="Tahoma"/>
                <a:cs typeface="Tahoma"/>
              </a:rPr>
              <a:t> ZFOURGE</a:t>
            </a:r>
            <a:r>
              <a:rPr sz="1000" spc="25" dirty="0">
                <a:latin typeface="Tahoma"/>
                <a:cs typeface="Tahoma"/>
              </a:rPr>
              <a:t> </a:t>
            </a:r>
            <a:r>
              <a:rPr sz="1000" spc="-10" dirty="0">
                <a:latin typeface="Tahoma"/>
                <a:cs typeface="Tahoma"/>
              </a:rPr>
              <a:t>total</a:t>
            </a:r>
            <a:r>
              <a:rPr sz="1000" spc="15" dirty="0">
                <a:latin typeface="Tahoma"/>
                <a:cs typeface="Tahoma"/>
              </a:rPr>
              <a:t> </a:t>
            </a:r>
            <a:r>
              <a:rPr sz="1000" spc="-45" dirty="0">
                <a:latin typeface="Tahoma"/>
                <a:cs typeface="Tahoma"/>
              </a:rPr>
              <a:t>and</a:t>
            </a:r>
            <a:r>
              <a:rPr sz="1000" spc="15" dirty="0">
                <a:latin typeface="Tahoma"/>
                <a:cs typeface="Tahoma"/>
              </a:rPr>
              <a:t> </a:t>
            </a:r>
            <a:r>
              <a:rPr sz="1000" spc="5" dirty="0">
                <a:latin typeface="Tahoma"/>
                <a:cs typeface="Tahoma"/>
              </a:rPr>
              <a:t>CIGALE</a:t>
            </a:r>
            <a:r>
              <a:rPr sz="1000" spc="20" dirty="0">
                <a:latin typeface="Tahoma"/>
                <a:cs typeface="Tahoma"/>
              </a:rPr>
              <a:t> SF </a:t>
            </a:r>
            <a:r>
              <a:rPr sz="1000" spc="80" dirty="0">
                <a:latin typeface="Tahoma"/>
                <a:cs typeface="Tahoma"/>
              </a:rPr>
              <a:t>&amp;</a:t>
            </a:r>
            <a:r>
              <a:rPr sz="1000" spc="15" dirty="0">
                <a:latin typeface="Tahoma"/>
                <a:cs typeface="Tahoma"/>
              </a:rPr>
              <a:t> AGN</a:t>
            </a:r>
            <a:endParaRPr sz="1000">
              <a:latin typeface="Tahoma"/>
              <a:cs typeface="Tahoma"/>
            </a:endParaRPr>
          </a:p>
        </p:txBody>
      </p:sp>
      <p:grpSp>
        <p:nvGrpSpPr>
          <p:cNvPr id="5" name="object 5"/>
          <p:cNvGrpSpPr/>
          <p:nvPr/>
        </p:nvGrpSpPr>
        <p:grpSpPr>
          <a:xfrm>
            <a:off x="0" y="3346348"/>
            <a:ext cx="4608195" cy="109855"/>
            <a:chOff x="0" y="3346348"/>
            <a:chExt cx="4608195" cy="109855"/>
          </a:xfrm>
        </p:grpSpPr>
        <p:sp>
          <p:nvSpPr>
            <p:cNvPr id="6" name="object 6"/>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7" name="object 7"/>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8" name="object 8"/>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10" name="object 10"/>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4" action="ppaction://hlinksldjump"/>
              </a:rPr>
              <a:t>Luminosity</a:t>
            </a:r>
            <a:r>
              <a:rPr sz="600" spc="-10" dirty="0">
                <a:solidFill>
                  <a:srgbClr val="FFFFFF"/>
                </a:solidFill>
                <a:latin typeface="Tahoma"/>
                <a:cs typeface="Tahoma"/>
                <a:hlinkClick r:id="rId4" action="ppaction://hlinksldjump"/>
              </a:rPr>
              <a:t> </a:t>
            </a:r>
            <a:r>
              <a:rPr sz="600" dirty="0">
                <a:solidFill>
                  <a:srgbClr val="FFFFFF"/>
                </a:solidFill>
                <a:latin typeface="Tahoma"/>
                <a:cs typeface="Tahoma"/>
                <a:hlinkClick r:id="rId4" action="ppaction://hlinksldjump"/>
              </a:rPr>
              <a:t>Functions</a:t>
            </a:r>
            <a:endParaRPr sz="600">
              <a:latin typeface="Tahoma"/>
              <a:cs typeface="Tahoma"/>
            </a:endParaRPr>
          </a:p>
        </p:txBody>
      </p:sp>
      <p:sp>
        <p:nvSpPr>
          <p:cNvPr id="11" name="object 11"/>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spc="35" dirty="0"/>
              <a:t>MSSS</a:t>
            </a:r>
            <a:r>
              <a:rPr spc="-30" dirty="0"/>
              <a:t> </a:t>
            </a:r>
            <a:r>
              <a:rPr spc="-15" dirty="0"/>
              <a:t>2024</a:t>
            </a:r>
          </a:p>
        </p:txBody>
      </p:sp>
      <p:sp>
        <p:nvSpPr>
          <p:cNvPr id="12" name="object 12"/>
          <p:cNvSpPr txBox="1"/>
          <p:nvPr/>
        </p:nvSpPr>
        <p:spPr>
          <a:xfrm>
            <a:off x="4314076" y="3351784"/>
            <a:ext cx="277495" cy="102235"/>
          </a:xfrm>
          <a:prstGeom prst="rect">
            <a:avLst/>
          </a:prstGeom>
        </p:spPr>
        <p:txBody>
          <a:bodyPr vert="horz" wrap="square" lIns="0" tIns="0" rIns="0" bIns="0" rtlCol="0">
            <a:spAutoFit/>
          </a:bodyPr>
          <a:lstStyle/>
          <a:p>
            <a:pPr marL="38100">
              <a:lnSpc>
                <a:spcPts val="675"/>
              </a:lnSpc>
            </a:pPr>
            <a:r>
              <a:rPr sz="600" spc="-15" dirty="0">
                <a:solidFill>
                  <a:srgbClr val="FFFFFF"/>
                </a:solidFill>
                <a:latin typeface="Tahoma"/>
                <a:cs typeface="Tahoma"/>
              </a:rPr>
              <a:t>6</a:t>
            </a:r>
            <a:r>
              <a:rPr sz="600" spc="-85" dirty="0">
                <a:solidFill>
                  <a:srgbClr val="FFFFFF"/>
                </a:solidFill>
                <a:latin typeface="Tahoma"/>
                <a:cs typeface="Tahoma"/>
              </a:rPr>
              <a:t> </a:t>
            </a:r>
            <a:r>
              <a:rPr sz="600" spc="85" dirty="0">
                <a:solidFill>
                  <a:srgbClr val="FFFFFF"/>
                </a:solidFill>
                <a:latin typeface="Tahoma"/>
                <a:cs typeface="Tahoma"/>
              </a:rPr>
              <a:t>/</a:t>
            </a:r>
            <a:r>
              <a:rPr sz="600" spc="-85" dirty="0">
                <a:solidFill>
                  <a:srgbClr val="FFFFFF"/>
                </a:solidFill>
                <a:latin typeface="Tahoma"/>
                <a:cs typeface="Tahoma"/>
              </a:rPr>
              <a:t> </a:t>
            </a:r>
            <a:r>
              <a:rPr sz="600" spc="-15" dirty="0">
                <a:solidFill>
                  <a:srgbClr val="FFFFFF"/>
                </a:solidFill>
                <a:latin typeface="Tahoma"/>
                <a:cs typeface="Tahoma"/>
              </a:rPr>
              <a:t>12</a:t>
            </a:r>
            <a:endParaRPr sz="600">
              <a:latin typeface="Tahoma"/>
              <a:cs typeface="Tahoma"/>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300" y="59878"/>
            <a:ext cx="2388870" cy="244475"/>
          </a:xfrm>
          <a:prstGeom prst="rect">
            <a:avLst/>
          </a:prstGeom>
        </p:spPr>
        <p:txBody>
          <a:bodyPr vert="horz" wrap="square" lIns="0" tIns="17145" rIns="0" bIns="0" rtlCol="0">
            <a:spAutoFit/>
          </a:bodyPr>
          <a:lstStyle/>
          <a:p>
            <a:pPr marL="12700">
              <a:lnSpc>
                <a:spcPct val="100000"/>
              </a:lnSpc>
              <a:spcBef>
                <a:spcPts val="135"/>
              </a:spcBef>
            </a:pPr>
            <a:r>
              <a:rPr sz="1400" spc="-20" dirty="0">
                <a:solidFill>
                  <a:srgbClr val="FFFFFF"/>
                </a:solidFill>
                <a:latin typeface="Tahoma"/>
                <a:cs typeface="Tahoma"/>
              </a:rPr>
              <a:t>Modelling</a:t>
            </a:r>
            <a:r>
              <a:rPr sz="1400" spc="35" dirty="0">
                <a:solidFill>
                  <a:srgbClr val="FFFFFF"/>
                </a:solidFill>
                <a:latin typeface="Tahoma"/>
                <a:cs typeface="Tahoma"/>
              </a:rPr>
              <a:t> </a:t>
            </a:r>
            <a:r>
              <a:rPr sz="1400" spc="-35" dirty="0">
                <a:solidFill>
                  <a:srgbClr val="FFFFFF"/>
                </a:solidFill>
                <a:latin typeface="Tahoma"/>
                <a:cs typeface="Tahoma"/>
              </a:rPr>
              <a:t>Luminosity</a:t>
            </a:r>
            <a:r>
              <a:rPr sz="1400" spc="35" dirty="0">
                <a:solidFill>
                  <a:srgbClr val="FFFFFF"/>
                </a:solidFill>
                <a:latin typeface="Tahoma"/>
                <a:cs typeface="Tahoma"/>
              </a:rPr>
              <a:t> </a:t>
            </a:r>
            <a:r>
              <a:rPr sz="1400" spc="-35" dirty="0">
                <a:solidFill>
                  <a:srgbClr val="FFFFFF"/>
                </a:solidFill>
                <a:latin typeface="Tahoma"/>
                <a:cs typeface="Tahoma"/>
              </a:rPr>
              <a:t>Functions</a:t>
            </a:r>
            <a:endParaRPr sz="1400">
              <a:latin typeface="Tahoma"/>
              <a:cs typeface="Tahoma"/>
            </a:endParaRPr>
          </a:p>
        </p:txBody>
      </p:sp>
      <p:sp>
        <p:nvSpPr>
          <p:cNvPr id="3" name="object 3"/>
          <p:cNvSpPr txBox="1"/>
          <p:nvPr/>
        </p:nvSpPr>
        <p:spPr>
          <a:xfrm>
            <a:off x="125844" y="896225"/>
            <a:ext cx="1451610" cy="191770"/>
          </a:xfrm>
          <a:prstGeom prst="rect">
            <a:avLst/>
          </a:prstGeom>
        </p:spPr>
        <p:txBody>
          <a:bodyPr vert="horz" wrap="square" lIns="0" tIns="11430" rIns="0" bIns="0" rtlCol="0">
            <a:spAutoFit/>
          </a:bodyPr>
          <a:lstStyle/>
          <a:p>
            <a:pPr marL="12700">
              <a:lnSpc>
                <a:spcPct val="100000"/>
              </a:lnSpc>
              <a:spcBef>
                <a:spcPts val="90"/>
              </a:spcBef>
            </a:pPr>
            <a:r>
              <a:rPr sz="1100" spc="-20" dirty="0">
                <a:latin typeface="Tahoma"/>
                <a:cs typeface="Tahoma"/>
              </a:rPr>
              <a:t>The</a:t>
            </a:r>
            <a:r>
              <a:rPr sz="1100" spc="-10" dirty="0">
                <a:latin typeface="Tahoma"/>
                <a:cs typeface="Tahoma"/>
              </a:rPr>
              <a:t> </a:t>
            </a:r>
            <a:r>
              <a:rPr sz="1100" spc="-40" dirty="0">
                <a:latin typeface="Tahoma"/>
                <a:cs typeface="Tahoma"/>
              </a:rPr>
              <a:t>Schechter</a:t>
            </a:r>
            <a:r>
              <a:rPr sz="1100" spc="-10" dirty="0">
                <a:latin typeface="Tahoma"/>
                <a:cs typeface="Tahoma"/>
              </a:rPr>
              <a:t> </a:t>
            </a:r>
            <a:r>
              <a:rPr sz="1100" spc="-30" dirty="0">
                <a:latin typeface="Tahoma"/>
                <a:cs typeface="Tahoma"/>
              </a:rPr>
              <a:t>Function:</a:t>
            </a:r>
            <a:endParaRPr sz="1100">
              <a:latin typeface="Tahoma"/>
              <a:cs typeface="Tahoma"/>
            </a:endParaRPr>
          </a:p>
        </p:txBody>
      </p:sp>
      <p:sp>
        <p:nvSpPr>
          <p:cNvPr id="4" name="object 4"/>
          <p:cNvSpPr txBox="1"/>
          <p:nvPr/>
        </p:nvSpPr>
        <p:spPr>
          <a:xfrm>
            <a:off x="1323924" y="1275307"/>
            <a:ext cx="574675" cy="191770"/>
          </a:xfrm>
          <a:prstGeom prst="rect">
            <a:avLst/>
          </a:prstGeom>
        </p:spPr>
        <p:txBody>
          <a:bodyPr vert="horz" wrap="square" lIns="0" tIns="11430" rIns="0" bIns="0" rtlCol="0">
            <a:spAutoFit/>
          </a:bodyPr>
          <a:lstStyle/>
          <a:p>
            <a:pPr marL="12700">
              <a:lnSpc>
                <a:spcPct val="100000"/>
              </a:lnSpc>
              <a:spcBef>
                <a:spcPts val="90"/>
              </a:spcBef>
            </a:pPr>
            <a:r>
              <a:rPr sz="1100" i="1" spc="-10" dirty="0">
                <a:latin typeface="Calibri"/>
                <a:cs typeface="Calibri"/>
              </a:rPr>
              <a:t>ϕ</a:t>
            </a:r>
            <a:r>
              <a:rPr sz="1100" spc="-10" dirty="0">
                <a:latin typeface="Tahoma"/>
                <a:cs typeface="Tahoma"/>
              </a:rPr>
              <a:t>(</a:t>
            </a:r>
            <a:r>
              <a:rPr sz="1100" i="1" spc="-10" dirty="0">
                <a:latin typeface="Arial"/>
                <a:cs typeface="Arial"/>
              </a:rPr>
              <a:t>L</a:t>
            </a:r>
            <a:r>
              <a:rPr sz="1100" spc="-10" dirty="0">
                <a:latin typeface="Tahoma"/>
                <a:cs typeface="Tahoma"/>
              </a:rPr>
              <a:t>)</a:t>
            </a:r>
            <a:r>
              <a:rPr sz="1100" spc="-75" dirty="0">
                <a:latin typeface="Tahoma"/>
                <a:cs typeface="Tahoma"/>
              </a:rPr>
              <a:t> </a:t>
            </a:r>
            <a:r>
              <a:rPr sz="1100" spc="45" dirty="0">
                <a:latin typeface="Tahoma"/>
                <a:cs typeface="Tahoma"/>
              </a:rPr>
              <a:t>=</a:t>
            </a:r>
            <a:r>
              <a:rPr sz="1100" spc="-75" dirty="0">
                <a:latin typeface="Tahoma"/>
                <a:cs typeface="Tahoma"/>
              </a:rPr>
              <a:t> </a:t>
            </a:r>
            <a:r>
              <a:rPr sz="1100" i="1" spc="-5" dirty="0">
                <a:latin typeface="Calibri"/>
                <a:cs typeface="Calibri"/>
              </a:rPr>
              <a:t>ϕ</a:t>
            </a:r>
            <a:endParaRPr sz="1100">
              <a:latin typeface="Calibri"/>
              <a:cs typeface="Calibri"/>
            </a:endParaRPr>
          </a:p>
        </p:txBody>
      </p:sp>
      <p:sp>
        <p:nvSpPr>
          <p:cNvPr id="5" name="object 5"/>
          <p:cNvSpPr txBox="1"/>
          <p:nvPr/>
        </p:nvSpPr>
        <p:spPr>
          <a:xfrm>
            <a:off x="1872716" y="1255431"/>
            <a:ext cx="79375" cy="147320"/>
          </a:xfrm>
          <a:prstGeom prst="rect">
            <a:avLst/>
          </a:prstGeom>
        </p:spPr>
        <p:txBody>
          <a:bodyPr vert="horz" wrap="square" lIns="0" tIns="12065" rIns="0" bIns="0" rtlCol="0">
            <a:spAutoFit/>
          </a:bodyPr>
          <a:lstStyle/>
          <a:p>
            <a:pPr marL="12700">
              <a:lnSpc>
                <a:spcPct val="100000"/>
              </a:lnSpc>
              <a:spcBef>
                <a:spcPts val="95"/>
              </a:spcBef>
            </a:pPr>
            <a:r>
              <a:rPr sz="800" spc="35" dirty="0">
                <a:latin typeface="Cambria"/>
                <a:cs typeface="Cambria"/>
              </a:rPr>
              <a:t>∗</a:t>
            </a:r>
            <a:endParaRPr sz="800">
              <a:latin typeface="Cambria"/>
              <a:cs typeface="Cambria"/>
            </a:endParaRPr>
          </a:p>
        </p:txBody>
      </p:sp>
      <p:sp>
        <p:nvSpPr>
          <p:cNvPr id="6" name="object 6"/>
          <p:cNvSpPr txBox="1"/>
          <p:nvPr/>
        </p:nvSpPr>
        <p:spPr>
          <a:xfrm>
            <a:off x="2034971" y="1181581"/>
            <a:ext cx="230504" cy="340995"/>
          </a:xfrm>
          <a:prstGeom prst="rect">
            <a:avLst/>
          </a:prstGeom>
        </p:spPr>
        <p:txBody>
          <a:bodyPr vert="horz" wrap="square" lIns="0" tIns="32384" rIns="0" bIns="0" rtlCol="0">
            <a:spAutoFit/>
          </a:bodyPr>
          <a:lstStyle/>
          <a:p>
            <a:pPr marL="50800" marR="43180">
              <a:lnSpc>
                <a:spcPts val="1170"/>
              </a:lnSpc>
              <a:spcBef>
                <a:spcPts val="254"/>
              </a:spcBef>
            </a:pPr>
            <a:r>
              <a:rPr sz="1100" u="sng" spc="-45" dirty="0">
                <a:uFill>
                  <a:solidFill>
                    <a:srgbClr val="000000"/>
                  </a:solidFill>
                </a:uFill>
                <a:latin typeface="Times New Roman"/>
                <a:cs typeface="Times New Roman"/>
              </a:rPr>
              <a:t> </a:t>
            </a:r>
            <a:r>
              <a:rPr sz="1100" i="1" u="sng" spc="-25" dirty="0">
                <a:uFill>
                  <a:solidFill>
                    <a:srgbClr val="000000"/>
                  </a:solidFill>
                </a:uFill>
                <a:latin typeface="Arial"/>
                <a:cs typeface="Arial"/>
              </a:rPr>
              <a:t>L </a:t>
            </a:r>
            <a:r>
              <a:rPr sz="1100" i="1" spc="-295" dirty="0">
                <a:latin typeface="Arial"/>
                <a:cs typeface="Arial"/>
              </a:rPr>
              <a:t> </a:t>
            </a:r>
            <a:r>
              <a:rPr sz="1650" i="1" spc="-37" baseline="-15151" dirty="0">
                <a:latin typeface="Arial"/>
                <a:cs typeface="Arial"/>
              </a:rPr>
              <a:t>L</a:t>
            </a:r>
            <a:r>
              <a:rPr sz="800" spc="35" dirty="0">
                <a:latin typeface="Cambria"/>
                <a:cs typeface="Cambria"/>
              </a:rPr>
              <a:t>∗</a:t>
            </a:r>
            <a:endParaRPr sz="800">
              <a:latin typeface="Cambria"/>
              <a:cs typeface="Cambria"/>
            </a:endParaRPr>
          </a:p>
        </p:txBody>
      </p:sp>
      <p:sp>
        <p:nvSpPr>
          <p:cNvPr id="7" name="object 7"/>
          <p:cNvSpPr txBox="1"/>
          <p:nvPr/>
        </p:nvSpPr>
        <p:spPr>
          <a:xfrm>
            <a:off x="1955901" y="1079955"/>
            <a:ext cx="394970" cy="191770"/>
          </a:xfrm>
          <a:prstGeom prst="rect">
            <a:avLst/>
          </a:prstGeom>
        </p:spPr>
        <p:txBody>
          <a:bodyPr vert="horz" wrap="square" lIns="0" tIns="151130" rIns="0" bIns="0" rtlCol="0">
            <a:spAutoFit/>
          </a:bodyPr>
          <a:lstStyle/>
          <a:p>
            <a:pPr marL="12700">
              <a:lnSpc>
                <a:spcPct val="100000"/>
              </a:lnSpc>
              <a:spcBef>
                <a:spcPts val="1190"/>
              </a:spcBef>
              <a:tabLst>
                <a:tab pos="280035" algn="l"/>
              </a:tabLst>
            </a:pPr>
            <a:r>
              <a:rPr sz="1100" spc="450" dirty="0">
                <a:latin typeface="Lucida Sans Unicode"/>
                <a:cs typeface="Lucida Sans Unicode"/>
              </a:rPr>
              <a:t> 	 </a:t>
            </a:r>
            <a:endParaRPr sz="1100">
              <a:latin typeface="Lucida Sans Unicode"/>
              <a:cs typeface="Lucida Sans Unicode"/>
            </a:endParaRPr>
          </a:p>
        </p:txBody>
      </p:sp>
      <p:sp>
        <p:nvSpPr>
          <p:cNvPr id="8" name="object 8"/>
          <p:cNvSpPr txBox="1"/>
          <p:nvPr/>
        </p:nvSpPr>
        <p:spPr>
          <a:xfrm>
            <a:off x="2325395" y="1151812"/>
            <a:ext cx="232410" cy="147320"/>
          </a:xfrm>
          <a:prstGeom prst="rect">
            <a:avLst/>
          </a:prstGeom>
        </p:spPr>
        <p:txBody>
          <a:bodyPr vert="horz" wrap="square" lIns="0" tIns="12065" rIns="0" bIns="0" rtlCol="0">
            <a:spAutoFit/>
          </a:bodyPr>
          <a:lstStyle/>
          <a:p>
            <a:pPr marL="12700">
              <a:lnSpc>
                <a:spcPct val="100000"/>
              </a:lnSpc>
              <a:spcBef>
                <a:spcPts val="95"/>
              </a:spcBef>
            </a:pPr>
            <a:r>
              <a:rPr sz="800" spc="-15" dirty="0">
                <a:latin typeface="Tahoma"/>
                <a:cs typeface="Tahoma"/>
              </a:rPr>
              <a:t>1</a:t>
            </a:r>
            <a:r>
              <a:rPr sz="800" spc="215" dirty="0">
                <a:latin typeface="Cambria"/>
                <a:cs typeface="Cambria"/>
              </a:rPr>
              <a:t>−</a:t>
            </a:r>
            <a:r>
              <a:rPr sz="800" i="1" spc="50" dirty="0">
                <a:latin typeface="Sitka Text"/>
                <a:cs typeface="Sitka Text"/>
              </a:rPr>
              <a:t>α</a:t>
            </a:r>
            <a:endParaRPr sz="800">
              <a:latin typeface="Sitka Text"/>
              <a:cs typeface="Sitka Text"/>
            </a:endParaRPr>
          </a:p>
        </p:txBody>
      </p:sp>
      <p:sp>
        <p:nvSpPr>
          <p:cNvPr id="9" name="object 9"/>
          <p:cNvSpPr txBox="1"/>
          <p:nvPr/>
        </p:nvSpPr>
        <p:spPr>
          <a:xfrm>
            <a:off x="3006369" y="1181581"/>
            <a:ext cx="130810" cy="191770"/>
          </a:xfrm>
          <a:prstGeom prst="rect">
            <a:avLst/>
          </a:prstGeom>
        </p:spPr>
        <p:txBody>
          <a:bodyPr vert="horz" wrap="square" lIns="0" tIns="11430" rIns="0" bIns="0" rtlCol="0">
            <a:spAutoFit/>
          </a:bodyPr>
          <a:lstStyle/>
          <a:p>
            <a:pPr marL="12700">
              <a:lnSpc>
                <a:spcPct val="100000"/>
              </a:lnSpc>
              <a:spcBef>
                <a:spcPts val="90"/>
              </a:spcBef>
            </a:pPr>
            <a:r>
              <a:rPr sz="1100" u="sng" spc="-45" dirty="0">
                <a:uFill>
                  <a:solidFill>
                    <a:srgbClr val="000000"/>
                  </a:solidFill>
                </a:uFill>
                <a:latin typeface="Times New Roman"/>
                <a:cs typeface="Times New Roman"/>
              </a:rPr>
              <a:t> </a:t>
            </a:r>
            <a:r>
              <a:rPr sz="1100" i="1" u="sng" spc="-25" dirty="0">
                <a:uFill>
                  <a:solidFill>
                    <a:srgbClr val="000000"/>
                  </a:solidFill>
                </a:uFill>
                <a:latin typeface="Arial"/>
                <a:cs typeface="Arial"/>
              </a:rPr>
              <a:t>L</a:t>
            </a:r>
            <a:endParaRPr sz="1100">
              <a:latin typeface="Arial"/>
              <a:cs typeface="Arial"/>
            </a:endParaRPr>
          </a:p>
        </p:txBody>
      </p:sp>
      <p:sp>
        <p:nvSpPr>
          <p:cNvPr id="10" name="object 10"/>
          <p:cNvSpPr txBox="1"/>
          <p:nvPr/>
        </p:nvSpPr>
        <p:spPr>
          <a:xfrm>
            <a:off x="2535897" y="1275307"/>
            <a:ext cx="650240" cy="191770"/>
          </a:xfrm>
          <a:prstGeom prst="rect">
            <a:avLst/>
          </a:prstGeom>
        </p:spPr>
        <p:txBody>
          <a:bodyPr vert="horz" wrap="square" lIns="0" tIns="11430" rIns="0" bIns="0" rtlCol="0">
            <a:spAutoFit/>
          </a:bodyPr>
          <a:lstStyle/>
          <a:p>
            <a:pPr marL="38100">
              <a:lnSpc>
                <a:spcPct val="100000"/>
              </a:lnSpc>
              <a:spcBef>
                <a:spcPts val="90"/>
              </a:spcBef>
            </a:pPr>
            <a:r>
              <a:rPr sz="1100" spc="-65" dirty="0">
                <a:latin typeface="Tahoma"/>
                <a:cs typeface="Tahoma"/>
              </a:rPr>
              <a:t>exp</a:t>
            </a:r>
            <a:r>
              <a:rPr sz="1100" spc="300" dirty="0">
                <a:latin typeface="Tahoma"/>
                <a:cs typeface="Tahoma"/>
              </a:rPr>
              <a:t> </a:t>
            </a:r>
            <a:r>
              <a:rPr sz="1100" i="1" spc="-25" dirty="0">
                <a:latin typeface="Verdana"/>
                <a:cs typeface="Verdana"/>
              </a:rPr>
              <a:t>−</a:t>
            </a:r>
            <a:r>
              <a:rPr sz="1650" i="1" spc="-37" baseline="-37878" dirty="0">
                <a:latin typeface="Arial"/>
                <a:cs typeface="Arial"/>
              </a:rPr>
              <a:t>L</a:t>
            </a:r>
            <a:r>
              <a:rPr sz="1200" spc="-37" baseline="-31250" dirty="0">
                <a:latin typeface="Cambria"/>
                <a:cs typeface="Cambria"/>
              </a:rPr>
              <a:t>∗</a:t>
            </a:r>
            <a:endParaRPr sz="1200" baseline="-31250">
              <a:latin typeface="Cambria"/>
              <a:cs typeface="Cambria"/>
            </a:endParaRPr>
          </a:p>
        </p:txBody>
      </p:sp>
      <p:sp>
        <p:nvSpPr>
          <p:cNvPr id="11" name="object 11"/>
          <p:cNvSpPr txBox="1"/>
          <p:nvPr/>
        </p:nvSpPr>
        <p:spPr>
          <a:xfrm>
            <a:off x="2781439" y="1079955"/>
            <a:ext cx="502920" cy="191770"/>
          </a:xfrm>
          <a:prstGeom prst="rect">
            <a:avLst/>
          </a:prstGeom>
        </p:spPr>
        <p:txBody>
          <a:bodyPr vert="horz" wrap="square" lIns="0" tIns="151130" rIns="0" bIns="0" rtlCol="0">
            <a:spAutoFit/>
          </a:bodyPr>
          <a:lstStyle/>
          <a:p>
            <a:pPr marL="12700">
              <a:lnSpc>
                <a:spcPct val="100000"/>
              </a:lnSpc>
              <a:spcBef>
                <a:spcPts val="1190"/>
              </a:spcBef>
              <a:tabLst>
                <a:tab pos="387350" algn="l"/>
              </a:tabLst>
            </a:pPr>
            <a:r>
              <a:rPr sz="1100" spc="450" dirty="0">
                <a:latin typeface="Lucida Sans Unicode"/>
                <a:cs typeface="Lucida Sans Unicode"/>
              </a:rPr>
              <a:t> 	 </a:t>
            </a:r>
            <a:endParaRPr sz="1100">
              <a:latin typeface="Lucida Sans Unicode"/>
              <a:cs typeface="Lucida Sans Unicode"/>
            </a:endParaRPr>
          </a:p>
        </p:txBody>
      </p:sp>
      <p:sp>
        <p:nvSpPr>
          <p:cNvPr id="12" name="object 12"/>
          <p:cNvSpPr txBox="1"/>
          <p:nvPr/>
        </p:nvSpPr>
        <p:spPr>
          <a:xfrm>
            <a:off x="4279722" y="1275307"/>
            <a:ext cx="202565" cy="191770"/>
          </a:xfrm>
          <a:prstGeom prst="rect">
            <a:avLst/>
          </a:prstGeom>
        </p:spPr>
        <p:txBody>
          <a:bodyPr vert="horz" wrap="square" lIns="0" tIns="11430" rIns="0" bIns="0" rtlCol="0">
            <a:spAutoFit/>
          </a:bodyPr>
          <a:lstStyle/>
          <a:p>
            <a:pPr marL="12700">
              <a:lnSpc>
                <a:spcPct val="100000"/>
              </a:lnSpc>
              <a:spcBef>
                <a:spcPts val="90"/>
              </a:spcBef>
            </a:pPr>
            <a:r>
              <a:rPr sz="1100" spc="-20" dirty="0">
                <a:latin typeface="Tahoma"/>
                <a:cs typeface="Tahoma"/>
              </a:rPr>
              <a:t>(3)</a:t>
            </a:r>
            <a:endParaRPr sz="1100">
              <a:latin typeface="Tahoma"/>
              <a:cs typeface="Tahoma"/>
            </a:endParaRPr>
          </a:p>
        </p:txBody>
      </p:sp>
      <p:grpSp>
        <p:nvGrpSpPr>
          <p:cNvPr id="13" name="object 13"/>
          <p:cNvGrpSpPr/>
          <p:nvPr/>
        </p:nvGrpSpPr>
        <p:grpSpPr>
          <a:xfrm>
            <a:off x="0" y="3346348"/>
            <a:ext cx="4608195" cy="109855"/>
            <a:chOff x="0" y="3346348"/>
            <a:chExt cx="4608195" cy="109855"/>
          </a:xfrm>
        </p:grpSpPr>
        <p:sp>
          <p:nvSpPr>
            <p:cNvPr id="14" name="object 14"/>
            <p:cNvSpPr/>
            <p:nvPr/>
          </p:nvSpPr>
          <p:spPr>
            <a:xfrm>
              <a:off x="0" y="3346348"/>
              <a:ext cx="1536065" cy="109855"/>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001E39"/>
            </a:solidFill>
          </p:spPr>
          <p:txBody>
            <a:bodyPr wrap="square" lIns="0" tIns="0" rIns="0" bIns="0" rtlCol="0"/>
            <a:lstStyle/>
            <a:p>
              <a:endParaRPr/>
            </a:p>
          </p:txBody>
        </p:sp>
        <p:sp>
          <p:nvSpPr>
            <p:cNvPr id="15" name="object 15"/>
            <p:cNvSpPr/>
            <p:nvPr/>
          </p:nvSpPr>
          <p:spPr>
            <a:xfrm>
              <a:off x="1535976"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2C55"/>
            </a:solidFill>
          </p:spPr>
          <p:txBody>
            <a:bodyPr wrap="square" lIns="0" tIns="0" rIns="0" bIns="0" rtlCol="0"/>
            <a:lstStyle/>
            <a:p>
              <a:endParaRPr/>
            </a:p>
          </p:txBody>
        </p:sp>
        <p:sp>
          <p:nvSpPr>
            <p:cNvPr id="16" name="object 16"/>
            <p:cNvSpPr/>
            <p:nvPr/>
          </p:nvSpPr>
          <p:spPr>
            <a:xfrm>
              <a:off x="3071952" y="3346348"/>
              <a:ext cx="1536065" cy="109855"/>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003B72"/>
            </a:solidFill>
          </p:spPr>
          <p:txBody>
            <a:bodyPr wrap="square" lIns="0" tIns="0" rIns="0" bIns="0" rtlCol="0"/>
            <a:lstStyle/>
            <a:p>
              <a:endParaRPr/>
            </a:p>
          </p:txBody>
        </p:sp>
      </p:gr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675"/>
              </a:lnSpc>
            </a:pPr>
            <a:r>
              <a:rPr dirty="0"/>
              <a:t>Daniel Lyon</a:t>
            </a:r>
            <a:r>
              <a:rPr spc="195" dirty="0"/>
              <a:t> </a:t>
            </a:r>
            <a:r>
              <a:rPr spc="40" dirty="0"/>
              <a:t>(QUT)</a:t>
            </a:r>
          </a:p>
        </p:txBody>
      </p:sp>
      <p:sp>
        <p:nvSpPr>
          <p:cNvPr id="18" name="object 18"/>
          <p:cNvSpPr txBox="1"/>
          <p:nvPr/>
        </p:nvSpPr>
        <p:spPr>
          <a:xfrm>
            <a:off x="1933155" y="3351784"/>
            <a:ext cx="741680" cy="102235"/>
          </a:xfrm>
          <a:prstGeom prst="rect">
            <a:avLst/>
          </a:prstGeom>
        </p:spPr>
        <p:txBody>
          <a:bodyPr vert="horz" wrap="square" lIns="0" tIns="0" rIns="0" bIns="0" rtlCol="0">
            <a:spAutoFit/>
          </a:bodyPr>
          <a:lstStyle/>
          <a:p>
            <a:pPr marL="12700">
              <a:lnSpc>
                <a:spcPts val="675"/>
              </a:lnSpc>
            </a:pPr>
            <a:r>
              <a:rPr sz="600" dirty="0">
                <a:solidFill>
                  <a:srgbClr val="FFFFFF"/>
                </a:solidFill>
                <a:latin typeface="Tahoma"/>
                <a:cs typeface="Tahoma"/>
                <a:hlinkClick r:id="rId2" action="ppaction://hlinksldjump"/>
              </a:rPr>
              <a:t>Luminosity</a:t>
            </a:r>
            <a:r>
              <a:rPr sz="600" spc="-10" dirty="0">
                <a:solidFill>
                  <a:srgbClr val="FFFFFF"/>
                </a:solidFill>
                <a:latin typeface="Tahoma"/>
                <a:cs typeface="Tahoma"/>
                <a:hlinkClick r:id="rId2" action="ppaction://hlinksldjump"/>
              </a:rPr>
              <a:t> </a:t>
            </a:r>
            <a:r>
              <a:rPr sz="600" dirty="0">
                <a:solidFill>
                  <a:srgbClr val="FFFFFF"/>
                </a:solidFill>
                <a:latin typeface="Tahoma"/>
                <a:cs typeface="Tahoma"/>
                <a:hlinkClick r:id="rId2" action="ppaction://hlinksldjump"/>
              </a:rPr>
              <a:t>Functions</a:t>
            </a:r>
            <a:endParaRPr sz="600">
              <a:latin typeface="Tahoma"/>
              <a:cs typeface="Tahoma"/>
            </a:endParaRPr>
          </a:p>
        </p:txBody>
      </p:sp>
      <p:sp>
        <p:nvSpPr>
          <p:cNvPr id="19" name="object 19"/>
          <p:cNvSpPr txBox="1">
            <a:spLocks noGrp="1"/>
          </p:cNvSpPr>
          <p:nvPr>
            <p:ph type="dt" sz="half" idx="6"/>
          </p:nvPr>
        </p:nvSpPr>
        <p:spPr>
          <a:prstGeom prst="rect">
            <a:avLst/>
          </a:prstGeom>
        </p:spPr>
        <p:txBody>
          <a:bodyPr vert="horz" wrap="square" lIns="0" tIns="0" rIns="0" bIns="0" rtlCol="0">
            <a:spAutoFit/>
          </a:bodyPr>
          <a:lstStyle/>
          <a:p>
            <a:pPr marL="12700">
              <a:lnSpc>
                <a:spcPts val="675"/>
              </a:lnSpc>
            </a:pPr>
            <a:r>
              <a:rPr spc="35" dirty="0"/>
              <a:t>MSSS</a:t>
            </a:r>
            <a:r>
              <a:rPr spc="-30" dirty="0"/>
              <a:t> </a:t>
            </a:r>
            <a:r>
              <a:rPr spc="-15" dirty="0"/>
              <a:t>2024</a:t>
            </a:r>
          </a:p>
        </p:txBody>
      </p:sp>
      <p:sp>
        <p:nvSpPr>
          <p:cNvPr id="20" name="object 20"/>
          <p:cNvSpPr txBox="1"/>
          <p:nvPr/>
        </p:nvSpPr>
        <p:spPr>
          <a:xfrm>
            <a:off x="4339476" y="3351784"/>
            <a:ext cx="213995" cy="102235"/>
          </a:xfrm>
          <a:prstGeom prst="rect">
            <a:avLst/>
          </a:prstGeom>
        </p:spPr>
        <p:txBody>
          <a:bodyPr vert="horz" wrap="square" lIns="0" tIns="0" rIns="0" bIns="0" rtlCol="0">
            <a:spAutoFit/>
          </a:bodyPr>
          <a:lstStyle/>
          <a:p>
            <a:pPr marL="12700">
              <a:lnSpc>
                <a:spcPts val="675"/>
              </a:lnSpc>
            </a:pPr>
            <a:r>
              <a:rPr sz="600" spc="-15" dirty="0">
                <a:solidFill>
                  <a:srgbClr val="FFFFFF"/>
                </a:solidFill>
                <a:latin typeface="Tahoma"/>
                <a:cs typeface="Tahoma"/>
              </a:rPr>
              <a:t>7</a:t>
            </a:r>
            <a:r>
              <a:rPr sz="600" spc="-85" dirty="0">
                <a:solidFill>
                  <a:srgbClr val="FFFFFF"/>
                </a:solidFill>
                <a:latin typeface="Tahoma"/>
                <a:cs typeface="Tahoma"/>
              </a:rPr>
              <a:t> </a:t>
            </a:r>
            <a:r>
              <a:rPr sz="600" spc="85" dirty="0">
                <a:solidFill>
                  <a:srgbClr val="FFFFFF"/>
                </a:solidFill>
                <a:latin typeface="Tahoma"/>
                <a:cs typeface="Tahoma"/>
              </a:rPr>
              <a:t>/</a:t>
            </a:r>
            <a:r>
              <a:rPr sz="600" spc="-85" dirty="0">
                <a:solidFill>
                  <a:srgbClr val="FFFFFF"/>
                </a:solidFill>
                <a:latin typeface="Tahoma"/>
                <a:cs typeface="Tahoma"/>
              </a:rPr>
              <a:t> </a:t>
            </a:r>
            <a:r>
              <a:rPr sz="600" spc="-15" dirty="0">
                <a:solidFill>
                  <a:srgbClr val="FFFFFF"/>
                </a:solidFill>
                <a:latin typeface="Tahoma"/>
                <a:cs typeface="Tahoma"/>
              </a:rPr>
              <a:t>12</a:t>
            </a:r>
            <a:endParaRPr sz="600">
              <a:latin typeface="Tahoma"/>
              <a:cs typeface="Tahoma"/>
            </a:endParaRPr>
          </a:p>
        </p:txBody>
      </p:sp>
      <p:pic>
        <p:nvPicPr>
          <p:cNvPr id="22" name="Picture 21">
            <a:extLst>
              <a:ext uri="{FF2B5EF4-FFF2-40B4-BE49-F238E27FC236}">
                <a16:creationId xmlns:a16="http://schemas.microsoft.com/office/drawing/2014/main" id="{87DEF9B2-2054-91B6-2CF3-E804643D79D3}"/>
              </a:ext>
            </a:extLst>
          </p:cNvPr>
          <p:cNvPicPr>
            <a:picLocks noChangeAspect="1"/>
          </p:cNvPicPr>
          <p:nvPr/>
        </p:nvPicPr>
        <p:blipFill>
          <a:blip r:embed="rId3"/>
          <a:stretch>
            <a:fillRect/>
          </a:stretch>
        </p:blipFill>
        <p:spPr>
          <a:xfrm>
            <a:off x="0" y="933315"/>
            <a:ext cx="4610100" cy="837526"/>
          </a:xfrm>
          <a:prstGeom prst="rect">
            <a:avLst/>
          </a:prstGeom>
        </p:spPr>
      </p:pic>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208</TotalTime>
  <Words>1576</Words>
  <Application>Microsoft Office PowerPoint</Application>
  <PresentationFormat>Custom</PresentationFormat>
  <Paragraphs>218</Paragraphs>
  <Slides>15</Slides>
  <Notes>9</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Aptos</vt:lpstr>
      <vt:lpstr>Arial</vt:lpstr>
      <vt:lpstr>Calibri</vt:lpstr>
      <vt:lpstr>Cambria</vt:lpstr>
      <vt:lpstr>Lucida Sans Unicode</vt:lpstr>
      <vt:lpstr>Sitka Text</vt:lpstr>
      <vt:lpstr>Tahoma</vt:lpstr>
      <vt:lpstr>Times New Roman</vt:lpstr>
      <vt:lpstr>Trebuchet MS</vt:lpstr>
      <vt:lpstr>Verdana</vt:lpstr>
      <vt:lpstr>Wingdings</vt:lpstr>
      <vt:lpstr>Office Theme</vt:lpstr>
      <vt:lpstr>Infrared Luminosity Functions of Galaxies and AGN A Presentation</vt:lpstr>
      <vt:lpstr>PowerPoint Presentation</vt:lpstr>
      <vt:lpstr>Background: AGN and Star-formation</vt:lpstr>
      <vt:lpstr>Background: AGN and Star-formation</vt:lpstr>
      <vt:lpstr>PowerPoint Presentation</vt:lpstr>
      <vt:lpstr>PowerPoint Presentation</vt:lpstr>
      <vt:lpstr>Number Density</vt:lpstr>
      <vt:lpstr>PowerPoint Presentation</vt:lpstr>
      <vt:lpstr>PowerPoint Presentation</vt:lpstr>
      <vt:lpstr>Modelling Luminosity Functions</vt:lpstr>
      <vt:lpstr>PowerPoint Presentation</vt:lpstr>
      <vt:lpstr>PowerPoint Presentation</vt:lpstr>
      <vt:lpstr>PowerPoint Presentation</vt:lpstr>
      <vt:lpstr>Conclusion</vt:lpstr>
      <vt:lpstr>Thank you! Questions?   I’m looking for PhDs!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Infrared Luminosity Functions of Galaxies and AGN - A Presentation</dc:title>
  <dc:creator>Daniel Lyon</dc:creator>
  <cp:lastModifiedBy>Daniel Lyon</cp:lastModifiedBy>
  <cp:revision>6</cp:revision>
  <dcterms:created xsi:type="dcterms:W3CDTF">2024-09-10T03:34:08Z</dcterms:created>
  <dcterms:modified xsi:type="dcterms:W3CDTF">2024-09-12T03:26:31Z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2024-09-10T00:00:00Z</vt:filetime>
  </property>
  <property fmtid="{D5CDD505-2E9C-101B-9397-08002B2CF9AE}" pid="3" name="Creator">
    <vt:lpwstr>LaTeX with Beamer class</vt:lpwstr>
  </property>
  <property fmtid="{D5CDD505-2E9C-101B-9397-08002B2CF9AE}" pid="4" name="LastSaved">
    <vt:filetime>2024-09-10T00:00:00Z</vt:filetime>
  </property>
</Properties>
</file>